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</p:sldMasterIdLst>
  <p:notesMasterIdLst>
    <p:notesMasterId r:id="rId59"/>
  </p:notesMasterIdLst>
  <p:sldIdLst>
    <p:sldId id="317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75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3" r:id="rId21"/>
    <p:sldId id="276" r:id="rId22"/>
    <p:sldId id="277" r:id="rId23"/>
    <p:sldId id="278" r:id="rId24"/>
    <p:sldId id="279" r:id="rId25"/>
    <p:sldId id="315" r:id="rId26"/>
    <p:sldId id="280" r:id="rId27"/>
    <p:sldId id="281" r:id="rId28"/>
    <p:sldId id="282" r:id="rId29"/>
    <p:sldId id="283" r:id="rId30"/>
    <p:sldId id="295" r:id="rId31"/>
    <p:sldId id="296" r:id="rId32"/>
    <p:sldId id="297" r:id="rId33"/>
    <p:sldId id="298" r:id="rId34"/>
    <p:sldId id="299" r:id="rId35"/>
    <p:sldId id="300" r:id="rId36"/>
    <p:sldId id="307" r:id="rId37"/>
    <p:sldId id="308" r:id="rId38"/>
    <p:sldId id="309" r:id="rId39"/>
    <p:sldId id="284" r:id="rId40"/>
    <p:sldId id="285" r:id="rId41"/>
    <p:sldId id="286" r:id="rId42"/>
    <p:sldId id="288" r:id="rId43"/>
    <p:sldId id="287" r:id="rId44"/>
    <p:sldId id="289" r:id="rId45"/>
    <p:sldId id="290" r:id="rId46"/>
    <p:sldId id="314" r:id="rId47"/>
    <p:sldId id="302" r:id="rId48"/>
    <p:sldId id="303" r:id="rId49"/>
    <p:sldId id="304" r:id="rId50"/>
    <p:sldId id="305" r:id="rId51"/>
    <p:sldId id="301" r:id="rId52"/>
    <p:sldId id="291" r:id="rId53"/>
    <p:sldId id="292" r:id="rId54"/>
    <p:sldId id="293" r:id="rId55"/>
    <p:sldId id="294" r:id="rId56"/>
    <p:sldId id="316" r:id="rId57"/>
    <p:sldId id="306" r:id="rId5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ktroTeknik-Fat!h" initials="E" lastIdx="1" clrIdx="0">
    <p:extLst>
      <p:ext uri="{19B8F6BF-5375-455C-9EA6-DF929625EA0E}">
        <p15:presenceInfo xmlns:p15="http://schemas.microsoft.com/office/powerpoint/2012/main" userId="ElektroTeknik-Fat!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909" autoAdjust="0"/>
  </p:normalViewPr>
  <p:slideViewPr>
    <p:cSldViewPr snapToGrid="0">
      <p:cViewPr varScale="1">
        <p:scale>
          <a:sx n="62" d="100"/>
          <a:sy n="62" d="100"/>
        </p:scale>
        <p:origin x="103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10-30T02:35:26.227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AAF761-8024-4EB7-AE0A-0C25CC240BC0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021A80-BDBF-4C28-AC4F-0C338D482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5431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7612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4184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73893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74164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874343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0863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13043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8696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7995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6753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4749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9565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6499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0372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274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8314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26C6C-AF6E-4E87-B388-3E63BD7BDAE6}" type="datetimeFigureOut">
              <a:rPr lang="tr-TR" smtClean="0"/>
              <a:t>29.03.2022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4504826-20D4-4CBB-A99F-4612FDD35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032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  <p:sldLayoutId id="2147483861" r:id="rId12"/>
    <p:sldLayoutId id="2147483862" r:id="rId13"/>
    <p:sldLayoutId id="2147483863" r:id="rId14"/>
    <p:sldLayoutId id="2147483864" r:id="rId15"/>
    <p:sldLayoutId id="214748386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ektromaks.com.tr/uploaded/c1c022407d23436ab84d34b4ffc8ad83.zip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lektromaks.com.tr/uploaded/326d854150ae4de0980c38bd64dc8d26.rar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em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hyperlink" Target="http://www.elektromaks.com.tr/" TargetMode="Externa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DAB09B66-E0DD-4FEC-A25B-6A18B2B8B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223" y="149518"/>
            <a:ext cx="9510615" cy="3003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FFCBBF43-EF64-490C-95F6-30DF40141E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180" y="3022170"/>
            <a:ext cx="3073214" cy="1257224"/>
          </a:xfrm>
          <a:prstGeom prst="rect">
            <a:avLst/>
          </a:prstGeom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7C1F46D4-21BE-48F2-AA87-A408C1D4E22F}"/>
              </a:ext>
            </a:extLst>
          </p:cNvPr>
          <p:cNvSpPr/>
          <p:nvPr/>
        </p:nvSpPr>
        <p:spPr>
          <a:xfrm>
            <a:off x="4819973" y="3531816"/>
            <a:ext cx="759051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sz="5400" b="1" cap="none" spc="0" dirty="0">
                <a:ln w="0"/>
                <a:solidFill>
                  <a:srgbClr val="1C21E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Alarm Sistemleri</a:t>
            </a:r>
          </a:p>
          <a:p>
            <a:pPr algn="ctr"/>
            <a:r>
              <a:rPr lang="tr-TR" sz="5400" b="1" dirty="0">
                <a:ln w="0"/>
                <a:solidFill>
                  <a:srgbClr val="1C21E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Eğitim Seminerine</a:t>
            </a:r>
          </a:p>
          <a:p>
            <a:pPr algn="ctr"/>
            <a:r>
              <a:rPr lang="tr-TR" sz="5400" b="1" u="sng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HOŞGELDİNİZ</a:t>
            </a:r>
          </a:p>
        </p:txBody>
      </p:sp>
    </p:spTree>
    <p:extLst>
      <p:ext uri="{BB962C8B-B14F-4D97-AF65-F5344CB8AC3E}">
        <p14:creationId xmlns:p14="http://schemas.microsoft.com/office/powerpoint/2010/main" val="158968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Line 7"/>
          <p:cNvSpPr>
            <a:spLocks noChangeShapeType="1"/>
          </p:cNvSpPr>
          <p:nvPr/>
        </p:nvSpPr>
        <p:spPr bwMode="auto">
          <a:xfrm flipV="1">
            <a:off x="9794933" y="5749263"/>
            <a:ext cx="2009" cy="648702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6" name="Line 7"/>
          <p:cNvSpPr>
            <a:spLocks noChangeShapeType="1"/>
          </p:cNvSpPr>
          <p:nvPr/>
        </p:nvSpPr>
        <p:spPr bwMode="auto">
          <a:xfrm flipV="1">
            <a:off x="6388229" y="5764794"/>
            <a:ext cx="2009" cy="648702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 flipH="1">
            <a:off x="3007774" y="3914432"/>
            <a:ext cx="736902" cy="200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8" name="Line 15"/>
          <p:cNvSpPr>
            <a:spLocks noChangeShapeType="1"/>
          </p:cNvSpPr>
          <p:nvPr/>
        </p:nvSpPr>
        <p:spPr bwMode="auto">
          <a:xfrm flipH="1">
            <a:off x="3007774" y="5082489"/>
            <a:ext cx="736902" cy="200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 flipH="1">
            <a:off x="3007774" y="3532778"/>
            <a:ext cx="736902" cy="2009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280313" y="582546"/>
            <a:ext cx="8911687" cy="1280890"/>
          </a:xfrm>
        </p:spPr>
        <p:txBody>
          <a:bodyPr/>
          <a:lstStyle/>
          <a:p>
            <a:r>
              <a:rPr lang="tr-TR" dirty="0"/>
              <a:t>RUNNER 8/16 BOARD</a:t>
            </a:r>
          </a:p>
        </p:txBody>
      </p:sp>
      <p:sp>
        <p:nvSpPr>
          <p:cNvPr id="4" name="Line 2"/>
          <p:cNvSpPr>
            <a:spLocks noChangeShapeType="1"/>
          </p:cNvSpPr>
          <p:nvPr/>
        </p:nvSpPr>
        <p:spPr bwMode="auto">
          <a:xfrm flipV="1">
            <a:off x="4594205" y="5744209"/>
            <a:ext cx="2007" cy="648466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4594205" y="6411704"/>
            <a:ext cx="1628794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874031" y="5968650"/>
            <a:ext cx="1021855" cy="309958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sz="1400"/>
              <a:t>ÇIKIŞLAR</a:t>
            </a: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 flipV="1">
            <a:off x="6203555" y="5763002"/>
            <a:ext cx="2009" cy="648702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7271113" y="5947663"/>
            <a:ext cx="1640935" cy="309958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sz="1400" dirty="0"/>
              <a:t>ZONE GİRİŞLERİ</a:t>
            </a:r>
          </a:p>
        </p:txBody>
      </p:sp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3" t="20668" r="9979" b="13989"/>
          <a:stretch>
            <a:fillRect/>
          </a:stretch>
        </p:blipFill>
        <p:spPr bwMode="auto">
          <a:xfrm>
            <a:off x="3735387" y="1365717"/>
            <a:ext cx="7923213" cy="4463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2663" t="20668" r="9979" b="1398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9" name="Line 16"/>
          <p:cNvSpPr>
            <a:spLocks noChangeShapeType="1"/>
          </p:cNvSpPr>
          <p:nvPr/>
        </p:nvSpPr>
        <p:spPr bwMode="auto">
          <a:xfrm>
            <a:off x="3004415" y="3914432"/>
            <a:ext cx="2007" cy="116805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2335211" y="4368828"/>
            <a:ext cx="1247471" cy="309958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altLang="tr-TR" sz="1400" dirty="0"/>
              <a:t>Keypad </a:t>
            </a:r>
            <a:r>
              <a:rPr lang="en-US" altLang="tr-TR" sz="1400" dirty="0" err="1"/>
              <a:t>Girisi</a:t>
            </a:r>
            <a:endParaRPr lang="en-US" altLang="tr-TR" sz="1400" dirty="0"/>
          </a:p>
        </p:txBody>
      </p:sp>
      <p:sp>
        <p:nvSpPr>
          <p:cNvPr id="21" name="Line 18"/>
          <p:cNvSpPr>
            <a:spLocks noChangeShapeType="1"/>
          </p:cNvSpPr>
          <p:nvPr/>
        </p:nvSpPr>
        <p:spPr bwMode="auto">
          <a:xfrm flipH="1">
            <a:off x="2998485" y="1722698"/>
            <a:ext cx="736902" cy="2009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>
            <a:off x="2998330" y="1729222"/>
            <a:ext cx="3902" cy="180105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2362120" y="2489663"/>
            <a:ext cx="1220562" cy="309958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altLang="tr-TR" sz="1400" dirty="0" err="1"/>
              <a:t>Tel.Hat</a:t>
            </a:r>
            <a:r>
              <a:rPr lang="en-US" altLang="tr-TR" sz="1400" dirty="0"/>
              <a:t> </a:t>
            </a:r>
            <a:r>
              <a:rPr lang="en-US" altLang="tr-TR" sz="1400" dirty="0" err="1"/>
              <a:t>Girisi</a:t>
            </a:r>
            <a:endParaRPr lang="en-US" altLang="tr-TR" sz="1400" dirty="0"/>
          </a:p>
        </p:txBody>
      </p:sp>
      <p:sp>
        <p:nvSpPr>
          <p:cNvPr id="28" name="Line 3"/>
          <p:cNvSpPr>
            <a:spLocks noChangeShapeType="1"/>
          </p:cNvSpPr>
          <p:nvPr/>
        </p:nvSpPr>
        <p:spPr bwMode="auto">
          <a:xfrm flipV="1">
            <a:off x="6388229" y="6392675"/>
            <a:ext cx="3406704" cy="19029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648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280313" y="582546"/>
            <a:ext cx="8911687" cy="1280890"/>
          </a:xfrm>
        </p:spPr>
        <p:txBody>
          <a:bodyPr/>
          <a:lstStyle/>
          <a:p>
            <a:r>
              <a:rPr lang="tr-TR" dirty="0"/>
              <a:t>RUNNER 8/16 PANEL ŞEMA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109" y="1229030"/>
            <a:ext cx="6470080" cy="5628970"/>
          </a:xfrm>
          <a:prstGeom prst="rect">
            <a:avLst/>
          </a:prstGeom>
        </p:spPr>
      </p:pic>
      <p:sp>
        <p:nvSpPr>
          <p:cNvPr id="6" name="Sağ Ok 5"/>
          <p:cNvSpPr/>
          <p:nvPr/>
        </p:nvSpPr>
        <p:spPr>
          <a:xfrm>
            <a:off x="9555446" y="5400722"/>
            <a:ext cx="998623" cy="312821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10752221" y="6012721"/>
            <a:ext cx="1363581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PANEL SABOTAJI</a:t>
            </a:r>
          </a:p>
        </p:txBody>
      </p:sp>
      <p:sp>
        <p:nvSpPr>
          <p:cNvPr id="8" name="Sağ Ok 7"/>
          <p:cNvSpPr/>
          <p:nvPr/>
        </p:nvSpPr>
        <p:spPr>
          <a:xfrm>
            <a:off x="8080310" y="6210253"/>
            <a:ext cx="2526632" cy="312821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10752220" y="5203189"/>
            <a:ext cx="1363581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/>
              <a:t>BESLEME TRAFOSU</a:t>
            </a:r>
          </a:p>
        </p:txBody>
      </p:sp>
      <p:sp>
        <p:nvSpPr>
          <p:cNvPr id="10" name="Sağ Ok 9"/>
          <p:cNvSpPr/>
          <p:nvPr/>
        </p:nvSpPr>
        <p:spPr>
          <a:xfrm>
            <a:off x="8566483" y="4741922"/>
            <a:ext cx="1987585" cy="312821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10752219" y="3902542"/>
            <a:ext cx="1363581" cy="120032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b="1" dirty="0"/>
              <a:t>220 V GİRİŞ VE KORUMA SİGORTASI</a:t>
            </a:r>
          </a:p>
        </p:txBody>
      </p:sp>
      <p:sp>
        <p:nvSpPr>
          <p:cNvPr id="13" name="Sağ Ok 12"/>
          <p:cNvSpPr/>
          <p:nvPr/>
        </p:nvSpPr>
        <p:spPr>
          <a:xfrm>
            <a:off x="9555447" y="3146268"/>
            <a:ext cx="1050758" cy="312821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Metin kutusu 13"/>
          <p:cNvSpPr txBox="1"/>
          <p:nvPr/>
        </p:nvSpPr>
        <p:spPr>
          <a:xfrm>
            <a:off x="10752219" y="2881654"/>
            <a:ext cx="1363581" cy="92333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b="1" dirty="0"/>
              <a:t>KURU KONTAK ÇIKIŞI</a:t>
            </a:r>
          </a:p>
        </p:txBody>
      </p:sp>
      <p:sp>
        <p:nvSpPr>
          <p:cNvPr id="15" name="Sağ Ok 14"/>
          <p:cNvSpPr/>
          <p:nvPr/>
        </p:nvSpPr>
        <p:spPr>
          <a:xfrm rot="20229017">
            <a:off x="9020123" y="2432659"/>
            <a:ext cx="1484516" cy="312821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Metin kutusu 15"/>
          <p:cNvSpPr txBox="1"/>
          <p:nvPr/>
        </p:nvSpPr>
        <p:spPr>
          <a:xfrm>
            <a:off x="10752219" y="1686852"/>
            <a:ext cx="1363581" cy="107721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1600" b="1" dirty="0"/>
              <a:t>COM-PORT VE VOİCE BOARD GİRİŞİ</a:t>
            </a:r>
          </a:p>
        </p:txBody>
      </p:sp>
      <p:sp>
        <p:nvSpPr>
          <p:cNvPr id="17" name="Sağ Ok 16"/>
          <p:cNvSpPr/>
          <p:nvPr/>
        </p:nvSpPr>
        <p:spPr>
          <a:xfrm rot="10437019">
            <a:off x="3863548" y="3211875"/>
            <a:ext cx="2764395" cy="312821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1301218" y="3302678"/>
            <a:ext cx="2489523" cy="64633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b="1" dirty="0"/>
              <a:t>KABLOLU VE JACKLI KEYPAD GİRİŞLERİ</a:t>
            </a:r>
          </a:p>
        </p:txBody>
      </p:sp>
      <p:sp>
        <p:nvSpPr>
          <p:cNvPr id="19" name="Sağ Ok 18"/>
          <p:cNvSpPr/>
          <p:nvPr/>
        </p:nvSpPr>
        <p:spPr>
          <a:xfrm rot="10800000">
            <a:off x="2996316" y="2730412"/>
            <a:ext cx="1987585" cy="312821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Metin kutusu 19"/>
          <p:cNvSpPr txBox="1"/>
          <p:nvPr/>
        </p:nvSpPr>
        <p:spPr>
          <a:xfrm>
            <a:off x="1301218" y="2526625"/>
            <a:ext cx="1628642" cy="64633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b="1" dirty="0"/>
              <a:t>GS47 LİNK </a:t>
            </a:r>
          </a:p>
          <a:p>
            <a:r>
              <a:rPr lang="tr-TR" b="1" dirty="0"/>
              <a:t>GPRS MODÜL</a:t>
            </a:r>
          </a:p>
        </p:txBody>
      </p:sp>
      <p:sp>
        <p:nvSpPr>
          <p:cNvPr id="21" name="Sağ Ok 20"/>
          <p:cNvSpPr/>
          <p:nvPr/>
        </p:nvSpPr>
        <p:spPr>
          <a:xfrm rot="10800000">
            <a:off x="3248413" y="1717657"/>
            <a:ext cx="2514431" cy="312821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Metin kutusu 21"/>
          <p:cNvSpPr txBox="1"/>
          <p:nvPr/>
        </p:nvSpPr>
        <p:spPr>
          <a:xfrm>
            <a:off x="1747677" y="1701970"/>
            <a:ext cx="1413258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b="1" dirty="0"/>
              <a:t>SU TERAZİSİ</a:t>
            </a:r>
          </a:p>
        </p:txBody>
      </p:sp>
      <p:sp>
        <p:nvSpPr>
          <p:cNvPr id="23" name="Sağ Ok 22"/>
          <p:cNvSpPr/>
          <p:nvPr/>
        </p:nvSpPr>
        <p:spPr>
          <a:xfrm>
            <a:off x="6971598" y="2451249"/>
            <a:ext cx="314224" cy="312821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Metin kutusu 23"/>
          <p:cNvSpPr txBox="1"/>
          <p:nvPr/>
        </p:nvSpPr>
        <p:spPr>
          <a:xfrm>
            <a:off x="7331709" y="2429589"/>
            <a:ext cx="695809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b="1" dirty="0"/>
              <a:t>RJ11</a:t>
            </a:r>
          </a:p>
        </p:txBody>
      </p:sp>
      <p:sp>
        <p:nvSpPr>
          <p:cNvPr id="25" name="Sağ Ok 24"/>
          <p:cNvSpPr/>
          <p:nvPr/>
        </p:nvSpPr>
        <p:spPr>
          <a:xfrm rot="9737044">
            <a:off x="3877284" y="3780085"/>
            <a:ext cx="1455409" cy="312821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537202" y="4078731"/>
            <a:ext cx="3253539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b="1" dirty="0"/>
              <a:t>RECEİVER (KABLOSUZ ALICI)</a:t>
            </a:r>
          </a:p>
        </p:txBody>
      </p:sp>
      <p:sp>
        <p:nvSpPr>
          <p:cNvPr id="27" name="Sağ Ok 26"/>
          <p:cNvSpPr/>
          <p:nvPr/>
        </p:nvSpPr>
        <p:spPr>
          <a:xfrm rot="10800000">
            <a:off x="3771820" y="5598254"/>
            <a:ext cx="1987585" cy="312821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Metin kutusu 27"/>
          <p:cNvSpPr txBox="1"/>
          <p:nvPr/>
        </p:nvSpPr>
        <p:spPr>
          <a:xfrm>
            <a:off x="1328020" y="5586994"/>
            <a:ext cx="2396859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b="1" dirty="0"/>
              <a:t>7 AH AKÜ BESLEMESİ</a:t>
            </a:r>
          </a:p>
        </p:txBody>
      </p:sp>
      <p:sp>
        <p:nvSpPr>
          <p:cNvPr id="29" name="Dikdörtgen 28"/>
          <p:cNvSpPr/>
          <p:nvPr/>
        </p:nvSpPr>
        <p:spPr>
          <a:xfrm>
            <a:off x="6865375" y="3395806"/>
            <a:ext cx="622652" cy="258942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7512310" y="3395806"/>
            <a:ext cx="1432342" cy="258942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Metin kutusu 30"/>
          <p:cNvSpPr txBox="1"/>
          <p:nvPr/>
        </p:nvSpPr>
        <p:spPr>
          <a:xfrm>
            <a:off x="6604720" y="3688878"/>
            <a:ext cx="883307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200" b="1" dirty="0"/>
              <a:t>SİREN ÇIKIŞLARI</a:t>
            </a:r>
          </a:p>
        </p:txBody>
      </p:sp>
      <p:sp>
        <p:nvSpPr>
          <p:cNvPr id="32" name="Metin kutusu 31"/>
          <p:cNvSpPr txBox="1"/>
          <p:nvPr/>
        </p:nvSpPr>
        <p:spPr>
          <a:xfrm>
            <a:off x="7852054" y="3688878"/>
            <a:ext cx="883307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200" b="1" dirty="0"/>
              <a:t>ZONE GİRİŞLERİ</a:t>
            </a:r>
          </a:p>
        </p:txBody>
      </p:sp>
      <p:sp>
        <p:nvSpPr>
          <p:cNvPr id="33" name="Dikdörtgen 32"/>
          <p:cNvSpPr/>
          <p:nvPr/>
        </p:nvSpPr>
        <p:spPr>
          <a:xfrm>
            <a:off x="8968935" y="3397401"/>
            <a:ext cx="294480" cy="258942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Metin kutusu 33"/>
          <p:cNvSpPr txBox="1"/>
          <p:nvPr/>
        </p:nvSpPr>
        <p:spPr>
          <a:xfrm>
            <a:off x="8968936" y="3688125"/>
            <a:ext cx="888981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200" b="1" dirty="0"/>
              <a:t>PANEL SABOTAJI</a:t>
            </a:r>
          </a:p>
        </p:txBody>
      </p:sp>
      <p:sp>
        <p:nvSpPr>
          <p:cNvPr id="35" name="Sağ Ok 34"/>
          <p:cNvSpPr/>
          <p:nvPr/>
        </p:nvSpPr>
        <p:spPr>
          <a:xfrm>
            <a:off x="7923198" y="3065150"/>
            <a:ext cx="314224" cy="312821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Metin kutusu 35"/>
          <p:cNvSpPr txBox="1"/>
          <p:nvPr/>
        </p:nvSpPr>
        <p:spPr>
          <a:xfrm>
            <a:off x="8271917" y="3081096"/>
            <a:ext cx="812928" cy="27699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1200" b="1" dirty="0"/>
              <a:t>BİOS PİLİ</a:t>
            </a:r>
          </a:p>
        </p:txBody>
      </p:sp>
    </p:spTree>
    <p:extLst>
      <p:ext uri="{BB962C8B-B14F-4D97-AF65-F5344CB8AC3E}">
        <p14:creationId xmlns:p14="http://schemas.microsoft.com/office/powerpoint/2010/main" val="385248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38334" y="395510"/>
            <a:ext cx="9526287" cy="1280890"/>
          </a:xfrm>
        </p:spPr>
        <p:txBody>
          <a:bodyPr/>
          <a:lstStyle/>
          <a:p>
            <a:r>
              <a:rPr lang="tr-TR" dirty="0"/>
              <a:t>RUNNER ALARM PANELİ EKSTRA MODÜLLER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319631" y="2751019"/>
            <a:ext cx="2838228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Sesli bilgilendirmeler için </a:t>
            </a:r>
            <a:b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VOICE BOARD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170" y="1302665"/>
            <a:ext cx="1783150" cy="1448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561782" y="2738610"/>
            <a:ext cx="2041241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PC bağlantısı için </a:t>
            </a:r>
            <a:b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D-LINK</a:t>
            </a: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USB</a:t>
            </a: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843" y="1513285"/>
            <a:ext cx="2409825" cy="102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6705010" y="2750741"/>
            <a:ext cx="2900451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Ses </a:t>
            </a:r>
            <a:r>
              <a:rPr lang="tr-TR" altLang="tr-TR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kayıtı</a:t>
            </a: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için</a:t>
            </a:r>
            <a:b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SPEECH PROGRAMMER</a:t>
            </a:r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328" y="1302941"/>
            <a:ext cx="942975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9746779" y="2738610"/>
            <a:ext cx="2323370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Kablosuz ürünler için</a:t>
            </a:r>
            <a:b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TRAN</a:t>
            </a:r>
            <a:r>
              <a:rPr lang="en-US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CEIVER</a:t>
            </a: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621" y="1332817"/>
            <a:ext cx="2756527" cy="1488504"/>
          </a:xfrm>
          <a:prstGeom prst="rect">
            <a:avLst/>
          </a:prstGeom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319631" y="5536406"/>
            <a:ext cx="2838228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Alarm Merkezi Network bağlantısı için TCP/IP</a:t>
            </a: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7032022" y="5536128"/>
            <a:ext cx="224642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Mobil Uygulama için</a:t>
            </a:r>
            <a:b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IP Modül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9631364" y="5523997"/>
            <a:ext cx="2554202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Ekstra Kablosuz Ürün </a:t>
            </a:r>
            <a:b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İlavesi için </a:t>
            </a:r>
            <a:r>
              <a:rPr lang="tr-TR" altLang="tr-TR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Merlin</a:t>
            </a: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Pro 2</a:t>
            </a:r>
            <a:endParaRPr lang="en-US" altLang="tr-TR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3" name="Resim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343" y="3399389"/>
            <a:ext cx="2049847" cy="2149522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15209" y="3597684"/>
            <a:ext cx="1723769" cy="2175411"/>
          </a:xfrm>
          <a:prstGeom prst="rect">
            <a:avLst/>
          </a:prstGeom>
        </p:spPr>
      </p:pic>
      <p:pic>
        <p:nvPicPr>
          <p:cNvPr id="2050" name="Picture 2" descr="C:\Users\TEKNIK\Desktop\index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423" y="3576659"/>
            <a:ext cx="21336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Resim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8300" y="3486765"/>
            <a:ext cx="2329169" cy="2154482"/>
          </a:xfrm>
          <a:prstGeom prst="rect">
            <a:avLst/>
          </a:prstGeom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640821" y="5523997"/>
            <a:ext cx="188318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4G IP MODULE </a:t>
            </a:r>
            <a:b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tr-TR" altLang="tr-T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FOR RUNNER</a:t>
            </a:r>
          </a:p>
        </p:txBody>
      </p:sp>
    </p:spTree>
    <p:extLst>
      <p:ext uri="{BB962C8B-B14F-4D97-AF65-F5344CB8AC3E}">
        <p14:creationId xmlns:p14="http://schemas.microsoft.com/office/powerpoint/2010/main" val="56944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380219" y="380115"/>
            <a:ext cx="5449180" cy="1075356"/>
          </a:xfrm>
        </p:spPr>
        <p:txBody>
          <a:bodyPr>
            <a:normAutofit fontScale="90000"/>
          </a:bodyPr>
          <a:lstStyle/>
          <a:p>
            <a:r>
              <a:rPr lang="tr-TR" dirty="0"/>
              <a:t>PIR DEDEKTÖRÜN KONUMLANDIRILIŞI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304011" y="4867124"/>
            <a:ext cx="1168400" cy="39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sz="2000" b="1" dirty="0">
                <a:solidFill>
                  <a:srgbClr val="FF0000"/>
                </a:solidFill>
                <a:latin typeface="Tahoma" panose="020B0604030504040204" pitchFamily="34" charset="0"/>
              </a:rPr>
              <a:t>YANLI</a:t>
            </a:r>
            <a:r>
              <a:rPr lang="tr-TR" altLang="tr-TR" sz="2000" b="1" dirty="0">
                <a:solidFill>
                  <a:srgbClr val="FF0000"/>
                </a:solidFill>
                <a:latin typeface="Lucida Grande" pitchFamily="64" charset="0"/>
              </a:rPr>
              <a:t>Ş</a:t>
            </a: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2535663" y="1848130"/>
            <a:ext cx="1136650" cy="39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sz="2000" b="1" dirty="0">
                <a:solidFill>
                  <a:srgbClr val="FF0000"/>
                </a:solidFill>
                <a:latin typeface="Tahoma" panose="020B0604030504040204" pitchFamily="34" charset="0"/>
              </a:rPr>
              <a:t>DO</a:t>
            </a:r>
            <a:r>
              <a:rPr lang="tr-TR" altLang="tr-TR" sz="2000" b="1" dirty="0">
                <a:solidFill>
                  <a:srgbClr val="FF0000"/>
                </a:solidFill>
                <a:latin typeface="Lucida Grande" pitchFamily="64" charset="0"/>
              </a:rPr>
              <a:t>Ğ</a:t>
            </a:r>
            <a:r>
              <a:rPr lang="tr-TR" altLang="tr-TR" sz="2000" b="1" dirty="0">
                <a:solidFill>
                  <a:srgbClr val="FF0000"/>
                </a:solidFill>
                <a:latin typeface="Tahoma" panose="020B0604030504040204" pitchFamily="34" charset="0"/>
              </a:rPr>
              <a:t>RU</a:t>
            </a:r>
          </a:p>
        </p:txBody>
      </p:sp>
      <p:pic>
        <p:nvPicPr>
          <p:cNvPr id="3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318" y="2881623"/>
            <a:ext cx="1297224" cy="1719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61337">
            <a:off x="3837415" y="859271"/>
            <a:ext cx="1885786" cy="1422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5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43" y="2986335"/>
            <a:ext cx="1066971" cy="1509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976" y="222802"/>
            <a:ext cx="1027235" cy="1453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362" y="1676400"/>
            <a:ext cx="2315335" cy="506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3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891" y="3651417"/>
            <a:ext cx="2676950" cy="2328947"/>
          </a:xfrm>
          <a:prstGeom prst="rect">
            <a:avLst/>
          </a:prstGeom>
        </p:spPr>
      </p:pic>
      <p:sp>
        <p:nvSpPr>
          <p:cNvPr id="6" name="Sağ Ok 5"/>
          <p:cNvSpPr/>
          <p:nvPr/>
        </p:nvSpPr>
        <p:spPr>
          <a:xfrm rot="5400000">
            <a:off x="6390461" y="3304612"/>
            <a:ext cx="862971" cy="19367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auto">
          <a:xfrm>
            <a:off x="8915482" y="3655052"/>
            <a:ext cx="2808287" cy="2519363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tr-TR"/>
          </a:p>
        </p:txBody>
      </p:sp>
      <p:sp>
        <p:nvSpPr>
          <p:cNvPr id="46" name="Rectangle 2"/>
          <p:cNvSpPr>
            <a:spLocks noChangeArrowheads="1"/>
          </p:cNvSpPr>
          <p:nvPr/>
        </p:nvSpPr>
        <p:spPr bwMode="auto">
          <a:xfrm>
            <a:off x="2152568" y="3726490"/>
            <a:ext cx="2808287" cy="2519362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tr-TR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38334" y="395510"/>
            <a:ext cx="9526287" cy="1280890"/>
          </a:xfrm>
        </p:spPr>
        <p:txBody>
          <a:bodyPr/>
          <a:lstStyle/>
          <a:p>
            <a:pPr algn="ctr"/>
            <a:r>
              <a:rPr lang="tr-TR" dirty="0"/>
              <a:t>PARTITION ŞEMASI</a:t>
            </a: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8915482" y="2292517"/>
            <a:ext cx="2808287" cy="1366838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36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sz="4800" dirty="0">
                <a:latin typeface="Tahoma" panose="020B0604030504040204" pitchFamily="34" charset="0"/>
              </a:rPr>
              <a:t>B</a:t>
            </a:r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2136526" y="2292517"/>
            <a:ext cx="2808287" cy="1439863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36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sz="4800" dirty="0">
                <a:latin typeface="Tahoma" panose="020B0604030504040204" pitchFamily="34" charset="0"/>
              </a:rPr>
              <a:t>A</a:t>
            </a: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 flipV="1">
            <a:off x="3808330" y="4592805"/>
            <a:ext cx="1728788" cy="5127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4889418" y="4021305"/>
            <a:ext cx="647700" cy="1444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9" name="Line 11"/>
          <p:cNvSpPr>
            <a:spLocks noChangeShapeType="1"/>
          </p:cNvSpPr>
          <p:nvPr/>
        </p:nvSpPr>
        <p:spPr bwMode="auto">
          <a:xfrm>
            <a:off x="3881355" y="4237205"/>
            <a:ext cx="1584325" cy="1444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1" name="Line 12"/>
          <p:cNvSpPr>
            <a:spLocks noChangeShapeType="1"/>
          </p:cNvSpPr>
          <p:nvPr/>
        </p:nvSpPr>
        <p:spPr bwMode="auto">
          <a:xfrm>
            <a:off x="2657393" y="4453105"/>
            <a:ext cx="2808287" cy="7143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3" name="Line 13"/>
          <p:cNvSpPr>
            <a:spLocks noChangeShapeType="1"/>
          </p:cNvSpPr>
          <p:nvPr/>
        </p:nvSpPr>
        <p:spPr bwMode="auto">
          <a:xfrm flipH="1">
            <a:off x="8191582" y="3876842"/>
            <a:ext cx="657225" cy="2159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4" name="Line 14"/>
          <p:cNvSpPr>
            <a:spLocks noChangeShapeType="1"/>
          </p:cNvSpPr>
          <p:nvPr/>
        </p:nvSpPr>
        <p:spPr bwMode="auto">
          <a:xfrm flipH="1">
            <a:off x="8191582" y="4308642"/>
            <a:ext cx="1952625" cy="144463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5" name="Line 15"/>
          <p:cNvSpPr>
            <a:spLocks noChangeShapeType="1"/>
          </p:cNvSpPr>
          <p:nvPr/>
        </p:nvSpPr>
        <p:spPr bwMode="auto">
          <a:xfrm flipH="1">
            <a:off x="8191582" y="4308642"/>
            <a:ext cx="2960687" cy="360363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6" name="Line 16"/>
          <p:cNvSpPr>
            <a:spLocks noChangeShapeType="1"/>
          </p:cNvSpPr>
          <p:nvPr/>
        </p:nvSpPr>
        <p:spPr bwMode="auto">
          <a:xfrm flipH="1" flipV="1">
            <a:off x="8191582" y="4880142"/>
            <a:ext cx="1881187" cy="825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pic>
        <p:nvPicPr>
          <p:cNvPr id="36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280" y="3724442"/>
            <a:ext cx="585788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8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593" y="3651417"/>
            <a:ext cx="585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836" y="3435517"/>
            <a:ext cx="585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" name="Picture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7532" y="3472030"/>
            <a:ext cx="585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3544" y="3543467"/>
            <a:ext cx="585788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2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3057" y="3867317"/>
            <a:ext cx="585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3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905" y="4516605"/>
            <a:ext cx="823913" cy="111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" name="Picture 2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7032" y="4443580"/>
            <a:ext cx="823912" cy="111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" name="Picture 2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515" y="1378910"/>
            <a:ext cx="1260475" cy="182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9" name="Picture 3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618" y="5692942"/>
            <a:ext cx="423780" cy="929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0" name="Picture 3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970" y="5705727"/>
            <a:ext cx="423780" cy="929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474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38334" y="299258"/>
            <a:ext cx="9526287" cy="1280890"/>
          </a:xfrm>
        </p:spPr>
        <p:txBody>
          <a:bodyPr/>
          <a:lstStyle/>
          <a:p>
            <a:pPr algn="ctr"/>
            <a:r>
              <a:rPr lang="tr-TR" dirty="0"/>
              <a:t>STAY (EV İÇİ KURULUM) ŞEMASI</a:t>
            </a:r>
          </a:p>
        </p:txBody>
      </p:sp>
      <p:sp>
        <p:nvSpPr>
          <p:cNvPr id="72" name="Rectangle 2"/>
          <p:cNvSpPr>
            <a:spLocks noChangeArrowheads="1"/>
          </p:cNvSpPr>
          <p:nvPr/>
        </p:nvSpPr>
        <p:spPr bwMode="auto">
          <a:xfrm>
            <a:off x="4642603" y="2360612"/>
            <a:ext cx="4895850" cy="42926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tr-TR"/>
          </a:p>
        </p:txBody>
      </p:sp>
      <p:sp>
        <p:nvSpPr>
          <p:cNvPr id="73" name="AutoShape 3"/>
          <p:cNvSpPr>
            <a:spLocks noChangeArrowheads="1"/>
          </p:cNvSpPr>
          <p:nvPr/>
        </p:nvSpPr>
        <p:spPr bwMode="auto">
          <a:xfrm>
            <a:off x="4210803" y="992187"/>
            <a:ext cx="5688012" cy="1368425"/>
          </a:xfrm>
          <a:prstGeom prst="triangle">
            <a:avLst>
              <a:gd name="adj" fmla="val 50000"/>
            </a:avLst>
          </a:prstGeom>
          <a:solidFill>
            <a:srgbClr val="333300"/>
          </a:solidFill>
          <a:ln w="936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74" name="Rectangle 4"/>
          <p:cNvSpPr>
            <a:spLocks noChangeArrowheads="1"/>
          </p:cNvSpPr>
          <p:nvPr/>
        </p:nvSpPr>
        <p:spPr bwMode="auto">
          <a:xfrm>
            <a:off x="6803190" y="5816600"/>
            <a:ext cx="431800" cy="8366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tr-TR"/>
          </a:p>
        </p:txBody>
      </p:sp>
      <p:sp>
        <p:nvSpPr>
          <p:cNvPr id="75" name="Line 5"/>
          <p:cNvSpPr>
            <a:spLocks noChangeShapeType="1"/>
          </p:cNvSpPr>
          <p:nvPr/>
        </p:nvSpPr>
        <p:spPr bwMode="auto">
          <a:xfrm>
            <a:off x="4642603" y="5024437"/>
            <a:ext cx="4897437" cy="1588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76" name="Line 6"/>
          <p:cNvSpPr>
            <a:spLocks noChangeShapeType="1"/>
          </p:cNvSpPr>
          <p:nvPr/>
        </p:nvSpPr>
        <p:spPr bwMode="auto">
          <a:xfrm>
            <a:off x="4642603" y="3511550"/>
            <a:ext cx="4897437" cy="1587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77" name="Text Box 7"/>
          <p:cNvSpPr txBox="1">
            <a:spLocks noChangeArrowheads="1"/>
          </p:cNvSpPr>
          <p:nvPr/>
        </p:nvSpPr>
        <p:spPr bwMode="auto">
          <a:xfrm>
            <a:off x="4190165" y="5472112"/>
            <a:ext cx="3063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4</a:t>
            </a:r>
          </a:p>
        </p:txBody>
      </p:sp>
      <p:sp>
        <p:nvSpPr>
          <p:cNvPr id="78" name="Text Box 8"/>
          <p:cNvSpPr txBox="1">
            <a:spLocks noChangeArrowheads="1"/>
          </p:cNvSpPr>
          <p:nvPr/>
        </p:nvSpPr>
        <p:spPr bwMode="auto">
          <a:xfrm>
            <a:off x="6927015" y="5399087"/>
            <a:ext cx="3063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</a:p>
        </p:txBody>
      </p:sp>
      <p:sp>
        <p:nvSpPr>
          <p:cNvPr id="79" name="Text Box 9"/>
          <p:cNvSpPr txBox="1">
            <a:spLocks noChangeArrowheads="1"/>
          </p:cNvSpPr>
          <p:nvPr/>
        </p:nvSpPr>
        <p:spPr bwMode="auto">
          <a:xfrm>
            <a:off x="5218865" y="4953000"/>
            <a:ext cx="3063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</a:p>
        </p:txBody>
      </p:sp>
      <p:sp>
        <p:nvSpPr>
          <p:cNvPr id="80" name="Text Box 10"/>
          <p:cNvSpPr txBox="1">
            <a:spLocks noChangeArrowheads="1"/>
          </p:cNvSpPr>
          <p:nvPr/>
        </p:nvSpPr>
        <p:spPr bwMode="auto">
          <a:xfrm>
            <a:off x="8027153" y="4953000"/>
            <a:ext cx="30638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3</a:t>
            </a:r>
          </a:p>
        </p:txBody>
      </p:sp>
      <p:sp>
        <p:nvSpPr>
          <p:cNvPr id="81" name="Text Box 11"/>
          <p:cNvSpPr txBox="1">
            <a:spLocks noChangeArrowheads="1"/>
          </p:cNvSpPr>
          <p:nvPr/>
        </p:nvSpPr>
        <p:spPr bwMode="auto">
          <a:xfrm>
            <a:off x="9035215" y="5384800"/>
            <a:ext cx="3063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5</a:t>
            </a:r>
          </a:p>
        </p:txBody>
      </p:sp>
      <p:sp>
        <p:nvSpPr>
          <p:cNvPr id="82" name="Text Box 12"/>
          <p:cNvSpPr txBox="1">
            <a:spLocks noChangeArrowheads="1"/>
          </p:cNvSpPr>
          <p:nvPr/>
        </p:nvSpPr>
        <p:spPr bwMode="auto">
          <a:xfrm>
            <a:off x="4118728" y="4030662"/>
            <a:ext cx="30638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6</a:t>
            </a:r>
          </a:p>
        </p:txBody>
      </p:sp>
      <p:sp>
        <p:nvSpPr>
          <p:cNvPr id="83" name="Text Box 13"/>
          <p:cNvSpPr txBox="1">
            <a:spLocks noChangeArrowheads="1"/>
          </p:cNvSpPr>
          <p:nvPr/>
        </p:nvSpPr>
        <p:spPr bwMode="auto">
          <a:xfrm>
            <a:off x="9035215" y="4016375"/>
            <a:ext cx="3063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7</a:t>
            </a:r>
          </a:p>
        </p:txBody>
      </p:sp>
      <p:sp>
        <p:nvSpPr>
          <p:cNvPr id="84" name="Text Box 14"/>
          <p:cNvSpPr txBox="1">
            <a:spLocks noChangeArrowheads="1"/>
          </p:cNvSpPr>
          <p:nvPr/>
        </p:nvSpPr>
        <p:spPr bwMode="auto">
          <a:xfrm>
            <a:off x="5074403" y="3511550"/>
            <a:ext cx="30638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8</a:t>
            </a:r>
          </a:p>
        </p:txBody>
      </p:sp>
      <p:sp>
        <p:nvSpPr>
          <p:cNvPr id="85" name="Text Box 15"/>
          <p:cNvSpPr txBox="1">
            <a:spLocks noChangeArrowheads="1"/>
          </p:cNvSpPr>
          <p:nvPr/>
        </p:nvSpPr>
        <p:spPr bwMode="auto">
          <a:xfrm>
            <a:off x="7863640" y="3527425"/>
            <a:ext cx="3063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9</a:t>
            </a:r>
          </a:p>
        </p:txBody>
      </p:sp>
      <p:sp>
        <p:nvSpPr>
          <p:cNvPr id="86" name="Text Box 16"/>
          <p:cNvSpPr txBox="1">
            <a:spLocks noChangeArrowheads="1"/>
          </p:cNvSpPr>
          <p:nvPr/>
        </p:nvSpPr>
        <p:spPr bwMode="auto">
          <a:xfrm>
            <a:off x="3994903" y="2719387"/>
            <a:ext cx="435032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10</a:t>
            </a:r>
          </a:p>
        </p:txBody>
      </p:sp>
      <p:sp>
        <p:nvSpPr>
          <p:cNvPr id="87" name="Text Box 17"/>
          <p:cNvSpPr txBox="1">
            <a:spLocks noChangeArrowheads="1"/>
          </p:cNvSpPr>
          <p:nvPr/>
        </p:nvSpPr>
        <p:spPr bwMode="auto">
          <a:xfrm>
            <a:off x="8890753" y="2719387"/>
            <a:ext cx="435032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11</a:t>
            </a:r>
          </a:p>
        </p:txBody>
      </p:sp>
      <p:sp>
        <p:nvSpPr>
          <p:cNvPr id="88" name="Text Box 18"/>
          <p:cNvSpPr txBox="1">
            <a:spLocks noChangeArrowheads="1"/>
          </p:cNvSpPr>
          <p:nvPr/>
        </p:nvSpPr>
        <p:spPr bwMode="auto">
          <a:xfrm>
            <a:off x="7935078" y="2374900"/>
            <a:ext cx="435032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12</a:t>
            </a:r>
          </a:p>
        </p:txBody>
      </p:sp>
      <p:sp>
        <p:nvSpPr>
          <p:cNvPr id="89" name="Text Box 19"/>
          <p:cNvSpPr txBox="1">
            <a:spLocks noChangeArrowheads="1"/>
          </p:cNvSpPr>
          <p:nvPr/>
        </p:nvSpPr>
        <p:spPr bwMode="auto">
          <a:xfrm>
            <a:off x="6082465" y="2432050"/>
            <a:ext cx="435032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13</a:t>
            </a:r>
          </a:p>
        </p:txBody>
      </p:sp>
      <p:sp>
        <p:nvSpPr>
          <p:cNvPr id="90" name="Text Box 20"/>
          <p:cNvSpPr txBox="1">
            <a:spLocks noChangeArrowheads="1"/>
          </p:cNvSpPr>
          <p:nvPr/>
        </p:nvSpPr>
        <p:spPr bwMode="auto">
          <a:xfrm>
            <a:off x="2662990" y="2360612"/>
            <a:ext cx="13319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91" name="Text Box 22"/>
          <p:cNvSpPr txBox="1">
            <a:spLocks noChangeArrowheads="1"/>
          </p:cNvSpPr>
          <p:nvPr/>
        </p:nvSpPr>
        <p:spPr bwMode="auto">
          <a:xfrm>
            <a:off x="2483466" y="3216275"/>
            <a:ext cx="1692275" cy="3418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Gece çalı</a:t>
            </a:r>
            <a:r>
              <a:rPr lang="tr-TR" altLang="tr-TR" dirty="0">
                <a:solidFill>
                  <a:schemeClr val="tx1"/>
                </a:solidFill>
                <a:latin typeface="Lucida Grande" pitchFamily="64" charset="0"/>
              </a:rPr>
              <a:t>ş</a:t>
            </a: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masını </a:t>
            </a: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Lucida Grande" pitchFamily="64" charset="0"/>
              </a:rPr>
              <a:t>İ</a:t>
            </a: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stedi</a:t>
            </a:r>
            <a:r>
              <a:rPr lang="tr-TR" altLang="tr-TR" dirty="0">
                <a:solidFill>
                  <a:schemeClr val="tx1"/>
                </a:solidFill>
                <a:latin typeface="Lucida Grande" pitchFamily="64" charset="0"/>
              </a:rPr>
              <a:t>ğ</a:t>
            </a: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imiz </a:t>
            </a:r>
            <a:r>
              <a:rPr lang="tr-TR" altLang="tr-TR" dirty="0" err="1">
                <a:solidFill>
                  <a:schemeClr val="tx1"/>
                </a:solidFill>
                <a:latin typeface="Tahoma" panose="020B0604030504040204" pitchFamily="34" charset="0"/>
              </a:rPr>
              <a:t>zonelar</a:t>
            </a:r>
            <a:endParaRPr lang="tr-TR" altLang="tr-TR" dirty="0">
              <a:solidFill>
                <a:schemeClr val="tx1"/>
              </a:solidFill>
              <a:latin typeface="Tahoma" panose="020B0604030504040204" pitchFamily="34" charset="0"/>
            </a:endParaRPr>
          </a:p>
          <a:p>
            <a:pPr algn="ctr">
              <a:lnSpc>
                <a:spcPct val="100000"/>
              </a:lnSpc>
              <a:buClrTx/>
              <a:buFontTx/>
              <a:buNone/>
            </a:pPr>
            <a:endParaRPr lang="tr-TR" altLang="tr-TR" dirty="0">
              <a:solidFill>
                <a:schemeClr val="tx1"/>
              </a:solidFill>
              <a:latin typeface="Tahoma" panose="020B0604030504040204" pitchFamily="34" charset="0"/>
            </a:endParaRP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4</a:t>
            </a: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5</a:t>
            </a: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6</a:t>
            </a: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7</a:t>
            </a: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10</a:t>
            </a: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11</a:t>
            </a:r>
          </a:p>
        </p:txBody>
      </p:sp>
      <p:sp>
        <p:nvSpPr>
          <p:cNvPr id="92" name="Text Box 23"/>
          <p:cNvSpPr txBox="1">
            <a:spLocks noChangeArrowheads="1"/>
          </p:cNvSpPr>
          <p:nvPr/>
        </p:nvSpPr>
        <p:spPr bwMode="auto">
          <a:xfrm>
            <a:off x="10008086" y="3214770"/>
            <a:ext cx="1574768" cy="3141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Gece </a:t>
            </a:r>
            <a:b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</a:b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çalı</a:t>
            </a:r>
            <a:r>
              <a:rPr lang="tr-TR" altLang="tr-TR" dirty="0">
                <a:solidFill>
                  <a:schemeClr val="tx1"/>
                </a:solidFill>
                <a:latin typeface="Lucida Grande" pitchFamily="64" charset="0"/>
              </a:rPr>
              <a:t>ş</a:t>
            </a: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masını </a:t>
            </a: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Lucida Grande" pitchFamily="64" charset="0"/>
              </a:rPr>
              <a:t>İ</a:t>
            </a: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stemedi</a:t>
            </a:r>
            <a:r>
              <a:rPr lang="tr-TR" altLang="tr-TR" dirty="0">
                <a:solidFill>
                  <a:schemeClr val="tx1"/>
                </a:solidFill>
                <a:latin typeface="Lucida Grande" pitchFamily="64" charset="0"/>
              </a:rPr>
              <a:t>ğ</a:t>
            </a: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imiz</a:t>
            </a:r>
            <a:b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</a:br>
            <a:r>
              <a:rPr lang="tr-TR" altLang="tr-TR" dirty="0" err="1">
                <a:solidFill>
                  <a:schemeClr val="tx1"/>
                </a:solidFill>
                <a:latin typeface="Tahoma" panose="020B0604030504040204" pitchFamily="34" charset="0"/>
              </a:rPr>
              <a:t>zonelar</a:t>
            </a:r>
            <a:endParaRPr lang="tr-TR" altLang="tr-TR" dirty="0">
              <a:solidFill>
                <a:schemeClr val="tx1"/>
              </a:solidFill>
              <a:latin typeface="Tahoma" panose="020B0604030504040204" pitchFamily="34" charset="0"/>
            </a:endParaRPr>
          </a:p>
          <a:p>
            <a:pPr algn="ctr">
              <a:lnSpc>
                <a:spcPct val="100000"/>
              </a:lnSpc>
              <a:buClrTx/>
              <a:buFontTx/>
              <a:buNone/>
            </a:pPr>
            <a:endParaRPr lang="tr-TR" altLang="tr-TR" dirty="0">
              <a:solidFill>
                <a:schemeClr val="tx1"/>
              </a:solidFill>
              <a:latin typeface="Tahoma" panose="020B0604030504040204" pitchFamily="34" charset="0"/>
            </a:endParaRP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3</a:t>
            </a: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8</a:t>
            </a: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9</a:t>
            </a: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12</a:t>
            </a: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13</a:t>
            </a:r>
          </a:p>
        </p:txBody>
      </p:sp>
      <p:pic>
        <p:nvPicPr>
          <p:cNvPr id="93" name="Picture 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715" y="2387600"/>
            <a:ext cx="585788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4" name="Picture 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078" y="2387600"/>
            <a:ext cx="585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5" name="Picture 2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328" y="3575050"/>
            <a:ext cx="585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6" name="Picture 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103" y="3575050"/>
            <a:ext cx="585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7" name="Picture 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203" y="5087937"/>
            <a:ext cx="585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8" name="Picture 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553" y="5087937"/>
            <a:ext cx="585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9" name="Picture 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778" y="2314575"/>
            <a:ext cx="574675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0" name="Picture 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778" y="3795294"/>
            <a:ext cx="574675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1" name="Picture 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778" y="5391232"/>
            <a:ext cx="574675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" name="Picture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678" y="2328069"/>
            <a:ext cx="574675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3" name="Picture 3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6775" y="3769664"/>
            <a:ext cx="574675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4" name="Picture 3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6428" y="5407900"/>
            <a:ext cx="574675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5" name="Picture 3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859" y="5258453"/>
            <a:ext cx="574675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16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38334" y="299258"/>
            <a:ext cx="9526287" cy="1280890"/>
          </a:xfrm>
        </p:spPr>
        <p:txBody>
          <a:bodyPr/>
          <a:lstStyle/>
          <a:p>
            <a:pPr algn="ctr"/>
            <a:r>
              <a:rPr lang="tr-TR" dirty="0"/>
              <a:t>RUNNER ZONE BAĞLANTISI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307" y="3433012"/>
            <a:ext cx="2137399" cy="3424988"/>
          </a:xfrm>
          <a:prstGeom prst="rect">
            <a:avLst/>
          </a:prstGeom>
        </p:spPr>
      </p:pic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7" t="71352" r="15526" b="13989"/>
          <a:stretch>
            <a:fillRect/>
          </a:stretch>
        </p:blipFill>
        <p:spPr bwMode="auto">
          <a:xfrm>
            <a:off x="2538334" y="1580148"/>
            <a:ext cx="9438119" cy="126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20447" t="71352" r="15526" b="1398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9" name="Line 5"/>
          <p:cNvSpPr>
            <a:spLocks noChangeShapeType="1"/>
          </p:cNvSpPr>
          <p:nvPr/>
        </p:nvSpPr>
        <p:spPr bwMode="auto">
          <a:xfrm flipH="1" flipV="1">
            <a:off x="5278604" y="2846514"/>
            <a:ext cx="272110" cy="586497"/>
          </a:xfrm>
          <a:prstGeom prst="line">
            <a:avLst/>
          </a:prstGeom>
          <a:ln>
            <a:solidFill>
              <a:schemeClr val="tx1"/>
            </a:solidFill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0" name="Line 6"/>
          <p:cNvSpPr>
            <a:spLocks noChangeShapeType="1"/>
          </p:cNvSpPr>
          <p:nvPr/>
        </p:nvSpPr>
        <p:spPr bwMode="auto">
          <a:xfrm flipH="1" flipV="1">
            <a:off x="5638882" y="2846515"/>
            <a:ext cx="129205" cy="586496"/>
          </a:xfrm>
          <a:prstGeom prst="line">
            <a:avLst/>
          </a:prstGeom>
          <a:ln>
            <a:solidFill>
              <a:srgbClr val="FF0000"/>
            </a:solidFill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1" name="Line 7"/>
          <p:cNvSpPr>
            <a:spLocks noChangeShapeType="1"/>
          </p:cNvSpPr>
          <p:nvPr/>
        </p:nvSpPr>
        <p:spPr bwMode="auto">
          <a:xfrm flipH="1" flipV="1">
            <a:off x="6039610" y="2861037"/>
            <a:ext cx="44834" cy="571973"/>
          </a:xfrm>
          <a:prstGeom prst="line">
            <a:avLst/>
          </a:prstGeom>
          <a:ln>
            <a:solidFill>
              <a:schemeClr val="accent2"/>
            </a:solidFill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2" name="Line 8"/>
          <p:cNvSpPr>
            <a:spLocks noChangeShapeType="1"/>
          </p:cNvSpPr>
          <p:nvPr/>
        </p:nvSpPr>
        <p:spPr bwMode="auto">
          <a:xfrm flipV="1">
            <a:off x="6318461" y="2861036"/>
            <a:ext cx="37506" cy="571973"/>
          </a:xfrm>
          <a:prstGeom prst="line">
            <a:avLst/>
          </a:prstGeom>
          <a:ln>
            <a:solidFill>
              <a:schemeClr val="accent4"/>
            </a:solidFill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3" name="Text Box 2"/>
          <p:cNvSpPr txBox="1">
            <a:spLocks noChangeArrowheads="1"/>
          </p:cNvSpPr>
          <p:nvPr/>
        </p:nvSpPr>
        <p:spPr bwMode="auto">
          <a:xfrm>
            <a:off x="6708279" y="6486487"/>
            <a:ext cx="109822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/>
                </a:solidFill>
                <a:latin typeface="Tahoma" panose="020B0604030504040204" pitchFamily="34" charset="0"/>
              </a:rPr>
              <a:t>1. ZONE </a:t>
            </a:r>
          </a:p>
        </p:txBody>
      </p:sp>
    </p:spTree>
    <p:extLst>
      <p:ext uri="{BB962C8B-B14F-4D97-AF65-F5344CB8AC3E}">
        <p14:creationId xmlns:p14="http://schemas.microsoft.com/office/powerpoint/2010/main" val="193049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38334" y="299258"/>
            <a:ext cx="9526287" cy="1280890"/>
          </a:xfrm>
        </p:spPr>
        <p:txBody>
          <a:bodyPr/>
          <a:lstStyle/>
          <a:p>
            <a:pPr algn="ctr"/>
            <a:r>
              <a:rPr lang="tr-TR" dirty="0"/>
              <a:t>SERİ ZONE BAĞLANTISI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506202" y="3891714"/>
            <a:ext cx="542925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sz="1000">
                <a:latin typeface="Tahoma" panose="020B0604030504040204" pitchFamily="34" charset="0"/>
              </a:rPr>
              <a:t>RELAY</a:t>
            </a:r>
          </a:p>
        </p:txBody>
      </p:sp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3994902" y="3675814"/>
            <a:ext cx="287337" cy="503238"/>
          </a:xfrm>
          <a:prstGeom prst="line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 flipV="1">
            <a:off x="4282239" y="3671052"/>
            <a:ext cx="360363" cy="512762"/>
          </a:xfrm>
          <a:prstGeom prst="line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7" name="Line 10"/>
          <p:cNvSpPr>
            <a:spLocks noChangeShapeType="1"/>
          </p:cNvSpPr>
          <p:nvPr/>
        </p:nvSpPr>
        <p:spPr bwMode="auto">
          <a:xfrm flipV="1">
            <a:off x="5650664" y="3671052"/>
            <a:ext cx="431800" cy="441325"/>
          </a:xfrm>
          <a:prstGeom prst="line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auto">
          <a:xfrm flipH="1" flipV="1">
            <a:off x="6869864" y="3671052"/>
            <a:ext cx="514350" cy="512762"/>
          </a:xfrm>
          <a:prstGeom prst="line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 flipV="1">
            <a:off x="7379452" y="3671052"/>
            <a:ext cx="360362" cy="512762"/>
          </a:xfrm>
          <a:prstGeom prst="line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auto">
          <a:xfrm flipH="1" flipV="1">
            <a:off x="8525627" y="3671052"/>
            <a:ext cx="514350" cy="512762"/>
          </a:xfrm>
          <a:prstGeom prst="line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 flipV="1">
            <a:off x="9106652" y="3742489"/>
            <a:ext cx="288925" cy="441325"/>
          </a:xfrm>
          <a:prstGeom prst="line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 flipH="1" flipV="1">
            <a:off x="10182977" y="3742489"/>
            <a:ext cx="441325" cy="369888"/>
          </a:xfrm>
          <a:prstGeom prst="line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 flipV="1">
            <a:off x="10619539" y="3742489"/>
            <a:ext cx="287338" cy="369888"/>
          </a:xfrm>
          <a:prstGeom prst="line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cxnSp>
        <p:nvCxnSpPr>
          <p:cNvPr id="24" name="AutoShape 17"/>
          <p:cNvCxnSpPr>
            <a:cxnSpLocks noChangeShapeType="1"/>
          </p:cNvCxnSpPr>
          <p:nvPr/>
        </p:nvCxnSpPr>
        <p:spPr bwMode="auto">
          <a:xfrm>
            <a:off x="4642602" y="3664663"/>
            <a:ext cx="938212" cy="433388"/>
          </a:xfrm>
          <a:prstGeom prst="straightConnector1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AutoShape 18"/>
          <p:cNvCxnSpPr>
            <a:cxnSpLocks noChangeShapeType="1"/>
          </p:cNvCxnSpPr>
          <p:nvPr/>
        </p:nvCxnSpPr>
        <p:spPr bwMode="auto">
          <a:xfrm>
            <a:off x="6082464" y="3664663"/>
            <a:ext cx="793750" cy="1588"/>
          </a:xfrm>
          <a:prstGeom prst="straightConnector1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AutoShape 19"/>
          <p:cNvCxnSpPr>
            <a:cxnSpLocks noChangeShapeType="1"/>
          </p:cNvCxnSpPr>
          <p:nvPr/>
        </p:nvCxnSpPr>
        <p:spPr bwMode="auto">
          <a:xfrm>
            <a:off x="9395577" y="3747252"/>
            <a:ext cx="793750" cy="3175"/>
          </a:xfrm>
          <a:prstGeom prst="straightConnector1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Line 20"/>
          <p:cNvSpPr>
            <a:spLocks noChangeShapeType="1"/>
          </p:cNvSpPr>
          <p:nvPr/>
        </p:nvSpPr>
        <p:spPr bwMode="auto">
          <a:xfrm flipV="1">
            <a:off x="3994902" y="2664577"/>
            <a:ext cx="2447925" cy="1016000"/>
          </a:xfrm>
          <a:prstGeom prst="line">
            <a:avLst/>
          </a:prstGeom>
          <a:ln>
            <a:solidFill>
              <a:srgbClr val="00B050"/>
            </a:solidFill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8" name="Line 21"/>
          <p:cNvSpPr>
            <a:spLocks noChangeShapeType="1"/>
          </p:cNvSpPr>
          <p:nvPr/>
        </p:nvSpPr>
        <p:spPr bwMode="auto">
          <a:xfrm flipH="1" flipV="1">
            <a:off x="6871452" y="2664577"/>
            <a:ext cx="4040187" cy="1087437"/>
          </a:xfrm>
          <a:prstGeom prst="line">
            <a:avLst/>
          </a:prstGeom>
          <a:ln>
            <a:solidFill>
              <a:srgbClr val="00B050"/>
            </a:solidFill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cxnSp>
        <p:nvCxnSpPr>
          <p:cNvPr id="29" name="AutoShape 22"/>
          <p:cNvCxnSpPr>
            <a:cxnSpLocks noChangeShapeType="1"/>
            <a:endCxn id="20" idx="1"/>
          </p:cNvCxnSpPr>
          <p:nvPr/>
        </p:nvCxnSpPr>
        <p:spPr bwMode="auto">
          <a:xfrm flipV="1">
            <a:off x="7738227" y="3672639"/>
            <a:ext cx="788987" cy="3175"/>
          </a:xfrm>
          <a:prstGeom prst="straightConnector1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2" name="Picture 2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7" t="71352" r="15526" b="13989"/>
          <a:stretch>
            <a:fillRect/>
          </a:stretch>
        </p:blipFill>
        <p:spPr bwMode="auto">
          <a:xfrm>
            <a:off x="3440738" y="1502609"/>
            <a:ext cx="8334041" cy="1118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20447" t="71352" r="15526" b="1398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3" name="Picture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789" y="4121902"/>
            <a:ext cx="822325" cy="116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" name="Picture 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352" y="4121902"/>
            <a:ext cx="822325" cy="116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5" name="Picture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577" y="4121902"/>
            <a:ext cx="822325" cy="116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" name="Picture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8339" y="4121902"/>
            <a:ext cx="822325" cy="116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" name="Picture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664" y="4121902"/>
            <a:ext cx="822325" cy="116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" name="Text Box 24"/>
          <p:cNvSpPr txBox="1">
            <a:spLocks noChangeArrowheads="1"/>
          </p:cNvSpPr>
          <p:nvPr/>
        </p:nvSpPr>
        <p:spPr bwMode="auto">
          <a:xfrm>
            <a:off x="4448884" y="5328402"/>
            <a:ext cx="5926137" cy="39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sz="2000" dirty="0">
                <a:solidFill>
                  <a:schemeClr val="tx1"/>
                </a:solidFill>
                <a:latin typeface="Tahoma" panose="020B0604030504040204" pitchFamily="34" charset="0"/>
              </a:rPr>
              <a:t>1.ZONE</a:t>
            </a:r>
          </a:p>
        </p:txBody>
      </p:sp>
      <p:sp>
        <p:nvSpPr>
          <p:cNvPr id="4" name="Dikdörtgen 3"/>
          <p:cNvSpPr/>
          <p:nvPr/>
        </p:nvSpPr>
        <p:spPr>
          <a:xfrm>
            <a:off x="3848822" y="4234654"/>
            <a:ext cx="830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latin typeface="Tahoma" panose="020B0604030504040204" pitchFamily="34" charset="0"/>
              </a:rPr>
              <a:t>RELAY</a:t>
            </a:r>
          </a:p>
        </p:txBody>
      </p:sp>
      <p:sp>
        <p:nvSpPr>
          <p:cNvPr id="45" name="Dikdörtgen 44"/>
          <p:cNvSpPr/>
          <p:nvPr/>
        </p:nvSpPr>
        <p:spPr>
          <a:xfrm>
            <a:off x="4771244" y="4242676"/>
            <a:ext cx="1655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latin typeface="Tahoma" panose="020B0604030504040204" pitchFamily="34" charset="0"/>
              </a:rPr>
              <a:t>RELAY</a:t>
            </a:r>
          </a:p>
        </p:txBody>
      </p:sp>
      <p:sp>
        <p:nvSpPr>
          <p:cNvPr id="46" name="Dikdörtgen 45"/>
          <p:cNvSpPr/>
          <p:nvPr/>
        </p:nvSpPr>
        <p:spPr>
          <a:xfrm>
            <a:off x="7001099" y="4242676"/>
            <a:ext cx="830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latin typeface="Tahoma" panose="020B0604030504040204" pitchFamily="34" charset="0"/>
              </a:rPr>
              <a:t>RELAY</a:t>
            </a:r>
          </a:p>
        </p:txBody>
      </p:sp>
      <p:sp>
        <p:nvSpPr>
          <p:cNvPr id="47" name="Dikdörtgen 46"/>
          <p:cNvSpPr/>
          <p:nvPr/>
        </p:nvSpPr>
        <p:spPr>
          <a:xfrm>
            <a:off x="8637389" y="4242676"/>
            <a:ext cx="830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latin typeface="Tahoma" panose="020B0604030504040204" pitchFamily="34" charset="0"/>
              </a:rPr>
              <a:t>RELAY</a:t>
            </a:r>
          </a:p>
        </p:txBody>
      </p:sp>
      <p:sp>
        <p:nvSpPr>
          <p:cNvPr id="48" name="Dikdörtgen 47"/>
          <p:cNvSpPr/>
          <p:nvPr/>
        </p:nvSpPr>
        <p:spPr>
          <a:xfrm>
            <a:off x="10241597" y="4242676"/>
            <a:ext cx="830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latin typeface="Tahoma" panose="020B0604030504040204" pitchFamily="34" charset="0"/>
              </a:rPr>
              <a:t>RELAY</a:t>
            </a:r>
          </a:p>
        </p:txBody>
      </p:sp>
    </p:spTree>
    <p:extLst>
      <p:ext uri="{BB962C8B-B14F-4D97-AF65-F5344CB8AC3E}">
        <p14:creationId xmlns:p14="http://schemas.microsoft.com/office/powerpoint/2010/main" val="417352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Line 9"/>
          <p:cNvSpPr>
            <a:spLocks noChangeShapeType="1"/>
          </p:cNvSpPr>
          <p:nvPr/>
        </p:nvSpPr>
        <p:spPr bwMode="auto">
          <a:xfrm>
            <a:off x="6812970" y="5068721"/>
            <a:ext cx="431800" cy="1587"/>
          </a:xfrm>
          <a:prstGeom prst="line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186402" y="246367"/>
            <a:ext cx="6897535" cy="1280890"/>
          </a:xfrm>
        </p:spPr>
        <p:txBody>
          <a:bodyPr/>
          <a:lstStyle/>
          <a:p>
            <a:pPr algn="ctr"/>
            <a:r>
              <a:rPr lang="tr-TR" dirty="0"/>
              <a:t>ZONE ÇOKLAMA</a:t>
            </a:r>
          </a:p>
        </p:txBody>
      </p: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2490208" y="3586789"/>
            <a:ext cx="3061270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GB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4</a:t>
            </a:r>
            <a:r>
              <a:rPr lang="tr-TR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.7 </a:t>
            </a:r>
            <a:r>
              <a:rPr lang="tr-TR" altLang="tr-TR" sz="2400" dirty="0" err="1">
                <a:solidFill>
                  <a:schemeClr val="tx1"/>
                </a:solidFill>
                <a:latin typeface="Tahoma" panose="020B0604030504040204" pitchFamily="34" charset="0"/>
              </a:rPr>
              <a:t>kOHM</a:t>
            </a:r>
            <a:r>
              <a:rPr lang="en-GB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 </a:t>
            </a:r>
            <a:r>
              <a:rPr lang="en-GB" altLang="tr-TR" sz="2400" dirty="0" err="1">
                <a:solidFill>
                  <a:schemeClr val="tx1"/>
                </a:solidFill>
                <a:latin typeface="Tahoma" panose="020B0604030504040204" pitchFamily="34" charset="0"/>
              </a:rPr>
              <a:t>küçük</a:t>
            </a:r>
            <a:r>
              <a:rPr lang="en-GB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 zone</a:t>
            </a:r>
            <a:r>
              <a:rPr lang="tr-TR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’u</a:t>
            </a:r>
            <a:r>
              <a:rPr lang="en-GB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 </a:t>
            </a:r>
            <a:r>
              <a:rPr lang="tr-TR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t</a:t>
            </a:r>
            <a:r>
              <a:rPr lang="en-GB" altLang="tr-TR" sz="2400" dirty="0" err="1">
                <a:solidFill>
                  <a:schemeClr val="tx1"/>
                </a:solidFill>
                <a:latin typeface="Tahoma" panose="020B0604030504040204" pitchFamily="34" charset="0"/>
              </a:rPr>
              <a:t>emsil</a:t>
            </a:r>
            <a:r>
              <a:rPr lang="en-GB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 </a:t>
            </a:r>
            <a:r>
              <a:rPr lang="en-GB" altLang="tr-TR" sz="2400" dirty="0" err="1">
                <a:solidFill>
                  <a:schemeClr val="tx1"/>
                </a:solidFill>
                <a:latin typeface="Tahoma" panose="020B0604030504040204" pitchFamily="34" charset="0"/>
              </a:rPr>
              <a:t>eder</a:t>
            </a:r>
            <a:endParaRPr lang="en-GB" altLang="tr-TR" sz="2400" dirty="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2458947" y="4507669"/>
            <a:ext cx="3092531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GB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8</a:t>
            </a:r>
            <a:r>
              <a:rPr lang="tr-TR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.2 </a:t>
            </a:r>
            <a:r>
              <a:rPr lang="tr-TR" altLang="tr-TR" sz="2400" dirty="0" err="1">
                <a:solidFill>
                  <a:schemeClr val="tx1"/>
                </a:solidFill>
                <a:latin typeface="Tahoma" panose="020B0604030504040204" pitchFamily="34" charset="0"/>
              </a:rPr>
              <a:t>kOHM</a:t>
            </a:r>
            <a:r>
              <a:rPr lang="en-GB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 </a:t>
            </a:r>
            <a:r>
              <a:rPr lang="en-GB" altLang="tr-TR" sz="2400" dirty="0" err="1">
                <a:solidFill>
                  <a:schemeClr val="tx1"/>
                </a:solidFill>
                <a:latin typeface="Tahoma" panose="020B0604030504040204" pitchFamily="34" charset="0"/>
              </a:rPr>
              <a:t>büyük</a:t>
            </a:r>
            <a:r>
              <a:rPr lang="tr-TR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 </a:t>
            </a:r>
            <a:r>
              <a:rPr lang="en-GB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zone</a:t>
            </a:r>
            <a:r>
              <a:rPr lang="tr-TR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’u</a:t>
            </a:r>
            <a:r>
              <a:rPr lang="en-GB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 </a:t>
            </a:r>
            <a:r>
              <a:rPr lang="tr-TR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t</a:t>
            </a:r>
            <a:r>
              <a:rPr lang="en-GB" altLang="tr-TR" sz="2400" dirty="0" err="1">
                <a:solidFill>
                  <a:schemeClr val="tx1"/>
                </a:solidFill>
                <a:latin typeface="Tahoma" panose="020B0604030504040204" pitchFamily="34" charset="0"/>
              </a:rPr>
              <a:t>emsil</a:t>
            </a:r>
            <a:r>
              <a:rPr lang="en-GB" altLang="tr-TR" sz="2400" dirty="0">
                <a:solidFill>
                  <a:schemeClr val="tx1"/>
                </a:solidFill>
                <a:latin typeface="Tahoma" panose="020B0604030504040204" pitchFamily="34" charset="0"/>
              </a:rPr>
              <a:t> </a:t>
            </a:r>
            <a:r>
              <a:rPr lang="en-GB" altLang="tr-TR" sz="2400" dirty="0" err="1">
                <a:solidFill>
                  <a:schemeClr val="tx1"/>
                </a:solidFill>
                <a:latin typeface="Tahoma" panose="020B0604030504040204" pitchFamily="34" charset="0"/>
              </a:rPr>
              <a:t>eder</a:t>
            </a:r>
            <a:endParaRPr lang="en-GB" altLang="tr-TR" sz="2400" dirty="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40" name="Line 4"/>
          <p:cNvSpPr>
            <a:spLocks noChangeShapeType="1"/>
          </p:cNvSpPr>
          <p:nvPr/>
        </p:nvSpPr>
        <p:spPr bwMode="auto">
          <a:xfrm flipV="1">
            <a:off x="5517570" y="2760496"/>
            <a:ext cx="1588" cy="1519237"/>
          </a:xfrm>
          <a:prstGeom prst="line">
            <a:avLst/>
          </a:prstGeom>
          <a:ln>
            <a:solidFill>
              <a:srgbClr val="FFC000"/>
            </a:solidFill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1" name="Line 5"/>
          <p:cNvSpPr>
            <a:spLocks noChangeShapeType="1"/>
          </p:cNvSpPr>
          <p:nvPr/>
        </p:nvSpPr>
        <p:spPr bwMode="auto">
          <a:xfrm>
            <a:off x="5517570" y="4276558"/>
            <a:ext cx="1588" cy="792163"/>
          </a:xfrm>
          <a:prstGeom prst="line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2" name="Line 6"/>
          <p:cNvSpPr>
            <a:spLocks noChangeShapeType="1"/>
          </p:cNvSpPr>
          <p:nvPr/>
        </p:nvSpPr>
        <p:spPr bwMode="auto">
          <a:xfrm>
            <a:off x="5517570" y="5068721"/>
            <a:ext cx="503238" cy="1587"/>
          </a:xfrm>
          <a:prstGeom prst="line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3" name="Rectangle 7"/>
          <p:cNvSpPr>
            <a:spLocks noChangeArrowheads="1"/>
          </p:cNvSpPr>
          <p:nvPr/>
        </p:nvSpPr>
        <p:spPr bwMode="auto">
          <a:xfrm rot="5400000">
            <a:off x="6210514" y="4677402"/>
            <a:ext cx="431800" cy="792162"/>
          </a:xfrm>
          <a:prstGeom prst="rect">
            <a:avLst/>
          </a:prstGeom>
          <a:solidFill>
            <a:schemeClr val="tx1"/>
          </a:solidFill>
          <a:ln w="936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9" name="Text Box 8"/>
          <p:cNvSpPr txBox="1">
            <a:spLocks noChangeArrowheads="1"/>
          </p:cNvSpPr>
          <p:nvPr/>
        </p:nvSpPr>
        <p:spPr bwMode="auto">
          <a:xfrm>
            <a:off x="6092245" y="4917908"/>
            <a:ext cx="595313" cy="368300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/>
              <a:t>4K7</a:t>
            </a:r>
          </a:p>
        </p:txBody>
      </p:sp>
      <p:sp>
        <p:nvSpPr>
          <p:cNvPr id="51" name="Line 10"/>
          <p:cNvSpPr>
            <a:spLocks noChangeShapeType="1"/>
          </p:cNvSpPr>
          <p:nvPr/>
        </p:nvSpPr>
        <p:spPr bwMode="auto">
          <a:xfrm flipV="1">
            <a:off x="7234451" y="4238112"/>
            <a:ext cx="1588" cy="801687"/>
          </a:xfrm>
          <a:prstGeom prst="line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52" name="Rectangle 11"/>
          <p:cNvSpPr>
            <a:spLocks noChangeArrowheads="1"/>
          </p:cNvSpPr>
          <p:nvPr/>
        </p:nvSpPr>
        <p:spPr bwMode="auto">
          <a:xfrm>
            <a:off x="6938384" y="3504456"/>
            <a:ext cx="595312" cy="77210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tr-TR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 flipV="1">
            <a:off x="7244770" y="2831933"/>
            <a:ext cx="1588" cy="657225"/>
          </a:xfrm>
          <a:prstGeom prst="line">
            <a:avLst/>
          </a:prstGeom>
          <a:ln>
            <a:solidFill>
              <a:srgbClr val="FFC000"/>
            </a:solidFill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54" name="Text Box 13"/>
          <p:cNvSpPr txBox="1">
            <a:spLocks noChangeArrowheads="1"/>
          </p:cNvSpPr>
          <p:nvPr/>
        </p:nvSpPr>
        <p:spPr bwMode="auto">
          <a:xfrm rot="16200000">
            <a:off x="6938383" y="3700296"/>
            <a:ext cx="595312" cy="3683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/>
              <a:t>8K2</a:t>
            </a:r>
          </a:p>
        </p:txBody>
      </p:sp>
      <p:sp>
        <p:nvSpPr>
          <p:cNvPr id="55" name="Line 14"/>
          <p:cNvSpPr>
            <a:spLocks noChangeShapeType="1"/>
          </p:cNvSpPr>
          <p:nvPr/>
        </p:nvSpPr>
        <p:spPr bwMode="auto">
          <a:xfrm flipH="1" flipV="1">
            <a:off x="5584245" y="5208421"/>
            <a:ext cx="801688" cy="512762"/>
          </a:xfrm>
          <a:prstGeom prst="line">
            <a:avLst/>
          </a:prstGeom>
          <a:ln>
            <a:solidFill>
              <a:srgbClr val="FFC000"/>
            </a:solidFill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56" name="Line 15"/>
          <p:cNvSpPr>
            <a:spLocks noChangeShapeType="1"/>
          </p:cNvSpPr>
          <p:nvPr/>
        </p:nvSpPr>
        <p:spPr bwMode="auto">
          <a:xfrm flipV="1">
            <a:off x="6381170" y="5208421"/>
            <a:ext cx="792163" cy="512762"/>
          </a:xfrm>
          <a:prstGeom prst="line">
            <a:avLst/>
          </a:prstGeom>
          <a:ln>
            <a:solidFill>
              <a:srgbClr val="00B050"/>
            </a:solidFill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57" name="Line 16"/>
          <p:cNvSpPr>
            <a:spLocks noChangeShapeType="1"/>
          </p:cNvSpPr>
          <p:nvPr/>
        </p:nvSpPr>
        <p:spPr bwMode="auto">
          <a:xfrm flipH="1" flipV="1">
            <a:off x="7384470" y="2903371"/>
            <a:ext cx="1089025" cy="585787"/>
          </a:xfrm>
          <a:prstGeom prst="line">
            <a:avLst/>
          </a:prstGeom>
          <a:ln>
            <a:solidFill>
              <a:srgbClr val="FFC000"/>
            </a:solidFill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58" name="Line 17"/>
          <p:cNvSpPr>
            <a:spLocks noChangeShapeType="1"/>
          </p:cNvSpPr>
          <p:nvPr/>
        </p:nvSpPr>
        <p:spPr bwMode="auto">
          <a:xfrm flipH="1">
            <a:off x="7313033" y="3484396"/>
            <a:ext cx="1160462" cy="1439862"/>
          </a:xfrm>
          <a:prstGeom prst="line">
            <a:avLst/>
          </a:prstGeom>
          <a:ln>
            <a:solidFill>
              <a:srgbClr val="00B050"/>
            </a:solidFill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59" name="Text Box 18"/>
          <p:cNvSpPr txBox="1">
            <a:spLocks noChangeArrowheads="1"/>
          </p:cNvSpPr>
          <p:nvPr/>
        </p:nvSpPr>
        <p:spPr bwMode="auto">
          <a:xfrm>
            <a:off x="6092245" y="5357646"/>
            <a:ext cx="542925" cy="24606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sz="1000">
                <a:latin typeface="Tahoma" panose="020B0604030504040204" pitchFamily="34" charset="0"/>
              </a:rPr>
              <a:t>RELAY</a:t>
            </a:r>
          </a:p>
        </p:txBody>
      </p:sp>
      <p:sp>
        <p:nvSpPr>
          <p:cNvPr id="60" name="Text Box 19"/>
          <p:cNvSpPr txBox="1">
            <a:spLocks noChangeArrowheads="1"/>
          </p:cNvSpPr>
          <p:nvPr/>
        </p:nvSpPr>
        <p:spPr bwMode="auto">
          <a:xfrm>
            <a:off x="8252833" y="3124033"/>
            <a:ext cx="542925" cy="24606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sz="1000">
                <a:latin typeface="Tahoma" panose="020B0604030504040204" pitchFamily="34" charset="0"/>
              </a:rPr>
              <a:t>RELAY</a:t>
            </a:r>
          </a:p>
        </p:txBody>
      </p:sp>
      <p:sp>
        <p:nvSpPr>
          <p:cNvPr id="61" name="Text Box 20"/>
          <p:cNvSpPr txBox="1">
            <a:spLocks noChangeArrowheads="1"/>
          </p:cNvSpPr>
          <p:nvPr/>
        </p:nvSpPr>
        <p:spPr bwMode="auto">
          <a:xfrm>
            <a:off x="7081258" y="5737058"/>
            <a:ext cx="1069975" cy="3683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/>
              <a:t>1. ZONE</a:t>
            </a:r>
          </a:p>
        </p:txBody>
      </p:sp>
      <p:sp>
        <p:nvSpPr>
          <p:cNvPr id="62" name="Text Box 21"/>
          <p:cNvSpPr txBox="1">
            <a:spLocks noChangeArrowheads="1"/>
          </p:cNvSpPr>
          <p:nvPr/>
        </p:nvSpPr>
        <p:spPr bwMode="auto">
          <a:xfrm>
            <a:off x="9241845" y="3549483"/>
            <a:ext cx="1069975" cy="3683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/>
              <a:t>9. ZONE</a:t>
            </a:r>
          </a:p>
        </p:txBody>
      </p:sp>
      <p:pic>
        <p:nvPicPr>
          <p:cNvPr id="63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6" t="71352" r="28009" b="13989"/>
          <a:stretch>
            <a:fillRect/>
          </a:stretch>
        </p:blipFill>
        <p:spPr bwMode="auto">
          <a:xfrm>
            <a:off x="4575676" y="1263036"/>
            <a:ext cx="5759890" cy="151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38406" t="71352" r="28009" b="1398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4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224" y="3403433"/>
            <a:ext cx="780347" cy="1104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5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245" y="5749411"/>
            <a:ext cx="745162" cy="1054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B72FDB55-92C2-44A0-B641-D8A1F6C5FB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143" y="4603335"/>
            <a:ext cx="3872269" cy="1168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38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269393" y="124447"/>
            <a:ext cx="9526287" cy="1280890"/>
          </a:xfrm>
        </p:spPr>
        <p:txBody>
          <a:bodyPr/>
          <a:lstStyle/>
          <a:p>
            <a:pPr algn="ctr"/>
            <a:r>
              <a:rPr lang="tr-TR" dirty="0"/>
              <a:t>ZONE ÇOKLAMA GÖRSEL ŞEMASI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208" y="782351"/>
            <a:ext cx="9574953" cy="6044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16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2367541" y="2888673"/>
            <a:ext cx="8915399" cy="2262781"/>
          </a:xfrm>
        </p:spPr>
        <p:txBody>
          <a:bodyPr/>
          <a:lstStyle/>
          <a:p>
            <a:pPr algn="r"/>
            <a:r>
              <a:rPr lang="tr-TR" b="1" dirty="0"/>
              <a:t>CROW RUNNER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286352" y="5151454"/>
            <a:ext cx="8915399" cy="1126283"/>
          </a:xfrm>
        </p:spPr>
        <p:txBody>
          <a:bodyPr>
            <a:normAutofit/>
          </a:bodyPr>
          <a:lstStyle/>
          <a:p>
            <a:pPr algn="r"/>
            <a:r>
              <a:rPr lang="tr-TR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EĞİTİM PROGRAMI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406" y="1317358"/>
            <a:ext cx="8283345" cy="2079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321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38334" y="299258"/>
            <a:ext cx="9526287" cy="1280890"/>
          </a:xfrm>
        </p:spPr>
        <p:txBody>
          <a:bodyPr/>
          <a:lstStyle/>
          <a:p>
            <a:pPr algn="ctr"/>
            <a:r>
              <a:rPr lang="tr-TR" dirty="0"/>
              <a:t>KEYPAD BAĞLANTISI</a:t>
            </a: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5802396" y="2329617"/>
            <a:ext cx="3313113" cy="287337"/>
          </a:xfrm>
          <a:prstGeom prst="rightArrow">
            <a:avLst>
              <a:gd name="adj1" fmla="val 50000"/>
              <a:gd name="adj2" fmla="val 288260"/>
            </a:avLst>
          </a:prstGeom>
          <a:solidFill>
            <a:schemeClr val="tx1"/>
          </a:solidFill>
          <a:ln w="936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5802396" y="2763004"/>
            <a:ext cx="3313113" cy="287338"/>
          </a:xfrm>
          <a:prstGeom prst="rightArrow">
            <a:avLst>
              <a:gd name="adj1" fmla="val 50000"/>
              <a:gd name="adj2" fmla="val 288259"/>
            </a:avLst>
          </a:prstGeom>
          <a:solidFill>
            <a:schemeClr val="tx1"/>
          </a:solidFill>
          <a:ln w="936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8" name="AutoShape 9"/>
          <p:cNvSpPr>
            <a:spLocks noChangeArrowheads="1"/>
          </p:cNvSpPr>
          <p:nvPr/>
        </p:nvSpPr>
        <p:spPr bwMode="auto">
          <a:xfrm>
            <a:off x="5802396" y="3194804"/>
            <a:ext cx="3313113" cy="287338"/>
          </a:xfrm>
          <a:prstGeom prst="rightArrow">
            <a:avLst>
              <a:gd name="adj1" fmla="val 50000"/>
              <a:gd name="adj2" fmla="val 288259"/>
            </a:avLst>
          </a:prstGeom>
          <a:solidFill>
            <a:schemeClr val="tx1"/>
          </a:solidFill>
          <a:ln w="936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9" name="AutoShape 10"/>
          <p:cNvSpPr>
            <a:spLocks noChangeArrowheads="1"/>
          </p:cNvSpPr>
          <p:nvPr/>
        </p:nvSpPr>
        <p:spPr bwMode="auto">
          <a:xfrm>
            <a:off x="5802396" y="3626604"/>
            <a:ext cx="3313113" cy="287338"/>
          </a:xfrm>
          <a:prstGeom prst="rightArrow">
            <a:avLst>
              <a:gd name="adj1" fmla="val 50000"/>
              <a:gd name="adj2" fmla="val 288259"/>
            </a:avLst>
          </a:prstGeom>
          <a:solidFill>
            <a:schemeClr val="tx1"/>
          </a:solidFill>
          <a:ln w="936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0" name="AutoShape 11"/>
          <p:cNvSpPr>
            <a:spLocks noChangeArrowheads="1"/>
          </p:cNvSpPr>
          <p:nvPr/>
        </p:nvSpPr>
        <p:spPr bwMode="auto">
          <a:xfrm>
            <a:off x="5802396" y="4058404"/>
            <a:ext cx="3313113" cy="287338"/>
          </a:xfrm>
          <a:prstGeom prst="rightArrow">
            <a:avLst>
              <a:gd name="adj1" fmla="val 50000"/>
              <a:gd name="adj2" fmla="val 288259"/>
            </a:avLst>
          </a:prstGeom>
          <a:solidFill>
            <a:schemeClr val="tx1"/>
          </a:solidFill>
          <a:ln w="936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5306386" y="2335172"/>
            <a:ext cx="520700" cy="2762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GB" altLang="tr-TR" sz="1200" dirty="0"/>
              <a:t>L</a:t>
            </a:r>
            <a:r>
              <a:rPr lang="tr-TR" altLang="tr-TR" sz="1200" dirty="0"/>
              <a:t>I</a:t>
            </a:r>
            <a:r>
              <a:rPr lang="en-GB" altLang="tr-TR" sz="1200" dirty="0"/>
              <a:t>NE</a:t>
            </a:r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5219868" y="2761145"/>
            <a:ext cx="588962" cy="2762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sz="1200" dirty="0"/>
              <a:t>DATA</a:t>
            </a: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5122319" y="3206711"/>
            <a:ext cx="706438" cy="2762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sz="1200" dirty="0"/>
              <a:t>CLOCK</a:t>
            </a: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5303921" y="3639305"/>
            <a:ext cx="511175" cy="2762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sz="1200"/>
              <a:t>NEG</a:t>
            </a: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5303921" y="4058404"/>
            <a:ext cx="503238" cy="2762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GB" altLang="tr-TR" sz="1200"/>
              <a:t>PO</a:t>
            </a:r>
            <a:r>
              <a:rPr lang="tr-TR" altLang="tr-TR" sz="1200"/>
              <a:t>S</a:t>
            </a:r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auto">
          <a:xfrm>
            <a:off x="2762334" y="5131554"/>
            <a:ext cx="8902700" cy="3683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GB" altLang="tr-TR" dirty="0">
                <a:solidFill>
                  <a:srgbClr val="FF0000"/>
                </a:solidFill>
              </a:rPr>
              <a:t>Line:</a:t>
            </a:r>
            <a:r>
              <a:rPr lang="tr-TR" altLang="tr-TR" dirty="0">
                <a:solidFill>
                  <a:srgbClr val="FF0000"/>
                </a:solidFill>
              </a:rPr>
              <a:t> </a:t>
            </a:r>
            <a:r>
              <a:rPr lang="en-GB" altLang="tr-TR" dirty="0"/>
              <a:t>Keypad </a:t>
            </a:r>
            <a:r>
              <a:rPr lang="en-GB" altLang="tr-TR" dirty="0" err="1"/>
              <a:t>üzerinde</a:t>
            </a:r>
            <a:r>
              <a:rPr lang="en-GB" altLang="tr-TR" dirty="0"/>
              <a:t> </a:t>
            </a:r>
            <a:r>
              <a:rPr lang="en-GB" altLang="tr-TR" dirty="0" err="1"/>
              <a:t>bulunan</a:t>
            </a:r>
            <a:r>
              <a:rPr lang="en-GB" altLang="tr-TR" dirty="0"/>
              <a:t> </a:t>
            </a:r>
            <a:r>
              <a:rPr lang="en-GB" altLang="tr-TR" dirty="0" err="1"/>
              <a:t>buzzerdan</a:t>
            </a:r>
            <a:r>
              <a:rPr lang="en-GB" altLang="tr-TR" dirty="0"/>
              <a:t> </a:t>
            </a:r>
            <a:r>
              <a:rPr lang="en-GB" altLang="tr-TR" dirty="0" err="1"/>
              <a:t>telefon</a:t>
            </a:r>
            <a:r>
              <a:rPr lang="en-GB" altLang="tr-TR" dirty="0"/>
              <a:t> </a:t>
            </a:r>
            <a:r>
              <a:rPr lang="en-GB" altLang="tr-TR" dirty="0" err="1"/>
              <a:t>aramalarının</a:t>
            </a:r>
            <a:r>
              <a:rPr lang="en-GB" altLang="tr-TR" dirty="0"/>
              <a:t> </a:t>
            </a:r>
            <a:r>
              <a:rPr lang="tr-TR" altLang="tr-TR" dirty="0"/>
              <a:t>dinlenebilmesini sağlar</a:t>
            </a:r>
          </a:p>
        </p:txBody>
      </p:sp>
      <p:pic>
        <p:nvPicPr>
          <p:cNvPr id="3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0" t="56075" r="74013" b="23341"/>
          <a:stretch>
            <a:fillRect/>
          </a:stretch>
        </p:blipFill>
        <p:spPr bwMode="auto">
          <a:xfrm>
            <a:off x="9258384" y="2042279"/>
            <a:ext cx="19558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1780" t="56075" r="74013" b="23341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5480C320-82BE-41E0-BA1B-B7C3AF874A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388" y="2135566"/>
            <a:ext cx="2610605" cy="240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13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38334" y="299258"/>
            <a:ext cx="9526287" cy="1280890"/>
          </a:xfrm>
        </p:spPr>
        <p:txBody>
          <a:bodyPr/>
          <a:lstStyle/>
          <a:p>
            <a:pPr algn="ctr"/>
            <a:r>
              <a:rPr lang="tr-TR" dirty="0"/>
              <a:t>TELEFON HATTI BAĞLANTISI</a:t>
            </a:r>
          </a:p>
        </p:txBody>
      </p:sp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579" y="1736420"/>
            <a:ext cx="1022350" cy="114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5796942" y="5362270"/>
            <a:ext cx="936625" cy="88900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200 w 21600"/>
              <a:gd name="T17" fmla="*/ 23516 h 21600"/>
              <a:gd name="T18" fmla="*/ 21400 w 21600"/>
              <a:gd name="T19" fmla="*/ 4048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0692" y="21600"/>
                </a:moveTo>
                <a:lnTo>
                  <a:pt x="21600" y="21600"/>
                </a:lnTo>
                <a:lnTo>
                  <a:pt x="21600" y="10684"/>
                </a:lnTo>
                <a:lnTo>
                  <a:pt x="21600" y="0"/>
                </a:lnTo>
                <a:lnTo>
                  <a:pt x="10190" y="0"/>
                </a:lnTo>
                <a:lnTo>
                  <a:pt x="0" y="0"/>
                </a:lnTo>
                <a:lnTo>
                  <a:pt x="0" y="10916"/>
                </a:lnTo>
                <a:lnTo>
                  <a:pt x="0" y="21600"/>
                </a:lnTo>
                <a:lnTo>
                  <a:pt x="10692" y="21600"/>
                </a:lnTo>
                <a:close/>
              </a:path>
              <a:path w="21600" h="21600" extrusionOk="0">
                <a:moveTo>
                  <a:pt x="3552" y="13565"/>
                </a:moveTo>
                <a:lnTo>
                  <a:pt x="3552" y="14206"/>
                </a:lnTo>
                <a:lnTo>
                  <a:pt x="3409" y="14584"/>
                </a:lnTo>
                <a:lnTo>
                  <a:pt x="3050" y="15021"/>
                </a:lnTo>
                <a:lnTo>
                  <a:pt x="2619" y="15429"/>
                </a:lnTo>
                <a:lnTo>
                  <a:pt x="2296" y="15836"/>
                </a:lnTo>
                <a:lnTo>
                  <a:pt x="2045" y="16244"/>
                </a:lnTo>
                <a:lnTo>
                  <a:pt x="1902" y="16564"/>
                </a:lnTo>
                <a:lnTo>
                  <a:pt x="1794" y="17001"/>
                </a:lnTo>
                <a:lnTo>
                  <a:pt x="1830" y="17466"/>
                </a:lnTo>
                <a:lnTo>
                  <a:pt x="2009" y="17932"/>
                </a:lnTo>
                <a:lnTo>
                  <a:pt x="2260" y="18311"/>
                </a:lnTo>
                <a:lnTo>
                  <a:pt x="2548" y="18718"/>
                </a:lnTo>
                <a:lnTo>
                  <a:pt x="3050" y="19126"/>
                </a:lnTo>
                <a:lnTo>
                  <a:pt x="3552" y="19533"/>
                </a:lnTo>
                <a:lnTo>
                  <a:pt x="4342" y="19737"/>
                </a:lnTo>
                <a:lnTo>
                  <a:pt x="5095" y="19737"/>
                </a:lnTo>
                <a:lnTo>
                  <a:pt x="5849" y="19737"/>
                </a:lnTo>
                <a:lnTo>
                  <a:pt x="6351" y="19533"/>
                </a:lnTo>
                <a:lnTo>
                  <a:pt x="7140" y="19126"/>
                </a:lnTo>
                <a:lnTo>
                  <a:pt x="7535" y="18747"/>
                </a:lnTo>
                <a:lnTo>
                  <a:pt x="7894" y="18311"/>
                </a:lnTo>
                <a:lnTo>
                  <a:pt x="8145" y="17903"/>
                </a:lnTo>
                <a:lnTo>
                  <a:pt x="8324" y="17408"/>
                </a:lnTo>
                <a:lnTo>
                  <a:pt x="8324" y="16942"/>
                </a:lnTo>
                <a:lnTo>
                  <a:pt x="8252" y="16593"/>
                </a:lnTo>
                <a:lnTo>
                  <a:pt x="8145" y="16244"/>
                </a:lnTo>
                <a:lnTo>
                  <a:pt x="7894" y="15836"/>
                </a:lnTo>
                <a:lnTo>
                  <a:pt x="7571" y="15429"/>
                </a:lnTo>
                <a:lnTo>
                  <a:pt x="7140" y="15021"/>
                </a:lnTo>
                <a:lnTo>
                  <a:pt x="6853" y="14613"/>
                </a:lnTo>
                <a:lnTo>
                  <a:pt x="6602" y="14206"/>
                </a:lnTo>
                <a:lnTo>
                  <a:pt x="6602" y="13565"/>
                </a:lnTo>
                <a:lnTo>
                  <a:pt x="6602" y="8035"/>
                </a:lnTo>
                <a:lnTo>
                  <a:pt x="6602" y="7598"/>
                </a:lnTo>
                <a:lnTo>
                  <a:pt x="6853" y="6987"/>
                </a:lnTo>
                <a:lnTo>
                  <a:pt x="7212" y="6579"/>
                </a:lnTo>
                <a:lnTo>
                  <a:pt x="7643" y="6171"/>
                </a:lnTo>
                <a:lnTo>
                  <a:pt x="7894" y="5764"/>
                </a:lnTo>
                <a:lnTo>
                  <a:pt x="8037" y="5531"/>
                </a:lnTo>
                <a:lnTo>
                  <a:pt x="8252" y="5153"/>
                </a:lnTo>
                <a:lnTo>
                  <a:pt x="8360" y="4599"/>
                </a:lnTo>
                <a:lnTo>
                  <a:pt x="8288" y="4134"/>
                </a:lnTo>
                <a:lnTo>
                  <a:pt x="8145" y="3697"/>
                </a:lnTo>
                <a:lnTo>
                  <a:pt x="7894" y="3289"/>
                </a:lnTo>
                <a:lnTo>
                  <a:pt x="7499" y="2853"/>
                </a:lnTo>
                <a:lnTo>
                  <a:pt x="7033" y="2533"/>
                </a:lnTo>
                <a:lnTo>
                  <a:pt x="6387" y="2242"/>
                </a:lnTo>
                <a:lnTo>
                  <a:pt x="5849" y="2067"/>
                </a:lnTo>
                <a:lnTo>
                  <a:pt x="5095" y="1950"/>
                </a:lnTo>
                <a:lnTo>
                  <a:pt x="4234" y="2038"/>
                </a:lnTo>
                <a:lnTo>
                  <a:pt x="3552" y="2271"/>
                </a:lnTo>
                <a:lnTo>
                  <a:pt x="3050" y="2504"/>
                </a:lnTo>
                <a:lnTo>
                  <a:pt x="2548" y="2882"/>
                </a:lnTo>
                <a:lnTo>
                  <a:pt x="2225" y="3231"/>
                </a:lnTo>
                <a:lnTo>
                  <a:pt x="1973" y="3697"/>
                </a:lnTo>
                <a:lnTo>
                  <a:pt x="1794" y="4308"/>
                </a:lnTo>
                <a:lnTo>
                  <a:pt x="1794" y="4745"/>
                </a:lnTo>
                <a:lnTo>
                  <a:pt x="1866" y="5123"/>
                </a:lnTo>
                <a:lnTo>
                  <a:pt x="2045" y="5560"/>
                </a:lnTo>
                <a:lnTo>
                  <a:pt x="2296" y="5851"/>
                </a:lnTo>
                <a:lnTo>
                  <a:pt x="2548" y="6171"/>
                </a:lnTo>
                <a:lnTo>
                  <a:pt x="3014" y="6608"/>
                </a:lnTo>
                <a:lnTo>
                  <a:pt x="3301" y="6987"/>
                </a:lnTo>
                <a:lnTo>
                  <a:pt x="3552" y="7598"/>
                </a:lnTo>
                <a:lnTo>
                  <a:pt x="3552" y="8035"/>
                </a:lnTo>
                <a:lnTo>
                  <a:pt x="3552" y="13565"/>
                </a:lnTo>
                <a:close/>
              </a:path>
              <a:path w="21600" h="21600" extrusionOk="0">
                <a:moveTo>
                  <a:pt x="10154" y="1863"/>
                </a:moveTo>
                <a:lnTo>
                  <a:pt x="19088" y="1863"/>
                </a:lnTo>
                <a:lnTo>
                  <a:pt x="19088" y="8238"/>
                </a:lnTo>
                <a:lnTo>
                  <a:pt x="10154" y="8238"/>
                </a:lnTo>
                <a:lnTo>
                  <a:pt x="10154" y="1863"/>
                </a:lnTo>
                <a:moveTo>
                  <a:pt x="10441" y="10101"/>
                </a:moveTo>
                <a:lnTo>
                  <a:pt x="10441" y="9461"/>
                </a:lnTo>
                <a:lnTo>
                  <a:pt x="18837" y="9461"/>
                </a:lnTo>
                <a:lnTo>
                  <a:pt x="18837" y="10101"/>
                </a:lnTo>
                <a:lnTo>
                  <a:pt x="10441" y="10101"/>
                </a:lnTo>
                <a:moveTo>
                  <a:pt x="11374" y="11004"/>
                </a:moveTo>
                <a:lnTo>
                  <a:pt x="12630" y="11004"/>
                </a:lnTo>
                <a:lnTo>
                  <a:pt x="12630" y="12226"/>
                </a:lnTo>
                <a:lnTo>
                  <a:pt x="11374" y="12226"/>
                </a:lnTo>
                <a:lnTo>
                  <a:pt x="11374" y="11004"/>
                </a:lnTo>
                <a:moveTo>
                  <a:pt x="13993" y="11004"/>
                </a:moveTo>
                <a:lnTo>
                  <a:pt x="15249" y="11004"/>
                </a:lnTo>
                <a:lnTo>
                  <a:pt x="15249" y="12226"/>
                </a:lnTo>
                <a:lnTo>
                  <a:pt x="13993" y="12226"/>
                </a:lnTo>
                <a:lnTo>
                  <a:pt x="13993" y="11004"/>
                </a:lnTo>
                <a:moveTo>
                  <a:pt x="16649" y="11004"/>
                </a:moveTo>
                <a:lnTo>
                  <a:pt x="17904" y="11004"/>
                </a:lnTo>
                <a:lnTo>
                  <a:pt x="17904" y="12226"/>
                </a:lnTo>
                <a:lnTo>
                  <a:pt x="16649" y="12226"/>
                </a:lnTo>
                <a:lnTo>
                  <a:pt x="16649" y="11004"/>
                </a:lnTo>
                <a:moveTo>
                  <a:pt x="11374" y="12954"/>
                </a:moveTo>
                <a:lnTo>
                  <a:pt x="12630" y="12954"/>
                </a:lnTo>
                <a:lnTo>
                  <a:pt x="12630" y="14177"/>
                </a:lnTo>
                <a:lnTo>
                  <a:pt x="11374" y="14177"/>
                </a:lnTo>
                <a:lnTo>
                  <a:pt x="11374" y="12954"/>
                </a:lnTo>
                <a:moveTo>
                  <a:pt x="13993" y="12954"/>
                </a:moveTo>
                <a:lnTo>
                  <a:pt x="15249" y="12954"/>
                </a:lnTo>
                <a:lnTo>
                  <a:pt x="15249" y="14177"/>
                </a:lnTo>
                <a:lnTo>
                  <a:pt x="13993" y="14177"/>
                </a:lnTo>
                <a:lnTo>
                  <a:pt x="13993" y="12954"/>
                </a:lnTo>
                <a:moveTo>
                  <a:pt x="16649" y="12954"/>
                </a:moveTo>
                <a:lnTo>
                  <a:pt x="17904" y="12954"/>
                </a:lnTo>
                <a:lnTo>
                  <a:pt x="17904" y="14177"/>
                </a:lnTo>
                <a:lnTo>
                  <a:pt x="16649" y="14177"/>
                </a:lnTo>
                <a:lnTo>
                  <a:pt x="16649" y="12954"/>
                </a:lnTo>
                <a:moveTo>
                  <a:pt x="11374" y="14905"/>
                </a:moveTo>
                <a:lnTo>
                  <a:pt x="12630" y="14905"/>
                </a:lnTo>
                <a:lnTo>
                  <a:pt x="12630" y="16127"/>
                </a:lnTo>
                <a:lnTo>
                  <a:pt x="11374" y="16127"/>
                </a:lnTo>
                <a:lnTo>
                  <a:pt x="11374" y="14905"/>
                </a:lnTo>
                <a:moveTo>
                  <a:pt x="13993" y="14905"/>
                </a:moveTo>
                <a:lnTo>
                  <a:pt x="15249" y="14905"/>
                </a:lnTo>
                <a:lnTo>
                  <a:pt x="15249" y="16127"/>
                </a:lnTo>
                <a:lnTo>
                  <a:pt x="13993" y="16127"/>
                </a:lnTo>
                <a:lnTo>
                  <a:pt x="13993" y="14905"/>
                </a:lnTo>
                <a:moveTo>
                  <a:pt x="16649" y="14905"/>
                </a:moveTo>
                <a:lnTo>
                  <a:pt x="17904" y="14905"/>
                </a:lnTo>
                <a:lnTo>
                  <a:pt x="17904" y="16127"/>
                </a:lnTo>
                <a:lnTo>
                  <a:pt x="16649" y="16127"/>
                </a:lnTo>
                <a:lnTo>
                  <a:pt x="16649" y="14905"/>
                </a:lnTo>
                <a:moveTo>
                  <a:pt x="11374" y="16855"/>
                </a:moveTo>
                <a:lnTo>
                  <a:pt x="12630" y="16855"/>
                </a:lnTo>
                <a:lnTo>
                  <a:pt x="12630" y="18078"/>
                </a:lnTo>
                <a:lnTo>
                  <a:pt x="11374" y="18078"/>
                </a:lnTo>
                <a:lnTo>
                  <a:pt x="11374" y="16855"/>
                </a:lnTo>
                <a:moveTo>
                  <a:pt x="13993" y="16855"/>
                </a:moveTo>
                <a:lnTo>
                  <a:pt x="15249" y="16855"/>
                </a:lnTo>
                <a:lnTo>
                  <a:pt x="15249" y="18078"/>
                </a:lnTo>
                <a:lnTo>
                  <a:pt x="13993" y="18078"/>
                </a:lnTo>
                <a:lnTo>
                  <a:pt x="13993" y="16855"/>
                </a:lnTo>
                <a:moveTo>
                  <a:pt x="16649" y="16855"/>
                </a:moveTo>
                <a:lnTo>
                  <a:pt x="17904" y="16855"/>
                </a:lnTo>
                <a:lnTo>
                  <a:pt x="17904" y="18078"/>
                </a:lnTo>
                <a:lnTo>
                  <a:pt x="16649" y="18078"/>
                </a:lnTo>
                <a:lnTo>
                  <a:pt x="16649" y="16855"/>
                </a:lnTo>
              </a:path>
            </a:pathLst>
          </a:custGeom>
          <a:solidFill>
            <a:srgbClr val="FFFFCC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133117" y="2338082"/>
            <a:ext cx="884237" cy="4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sz="2200" dirty="0">
                <a:solidFill>
                  <a:schemeClr val="tx1"/>
                </a:solidFill>
              </a:rPr>
              <a:t>PTT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5581042" y="6297307"/>
            <a:ext cx="124936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b="1">
                <a:solidFill>
                  <a:schemeClr val="tx1"/>
                </a:solidFill>
              </a:rPr>
              <a:t>TELEFON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8175017" y="5362270"/>
            <a:ext cx="674687" cy="39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sz="2000">
                <a:solidFill>
                  <a:schemeClr val="tx1"/>
                </a:solidFill>
              </a:rPr>
              <a:t>FAX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3275992" y="5578170"/>
            <a:ext cx="1155700" cy="39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sz="2000">
                <a:solidFill>
                  <a:schemeClr val="tx1"/>
                </a:solidFill>
              </a:rPr>
              <a:t>MODEM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086244" y="2930219"/>
            <a:ext cx="60166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>
                <a:solidFill>
                  <a:schemeClr val="tx1"/>
                </a:solidFill>
              </a:rPr>
              <a:t>TEL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5223854" y="2979432"/>
            <a:ext cx="968833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sz="1600">
                <a:solidFill>
                  <a:schemeClr val="tx1"/>
                </a:solidFill>
              </a:rPr>
              <a:t>MODEM</a:t>
            </a:r>
          </a:p>
        </p:txBody>
      </p:sp>
      <p:sp>
        <p:nvSpPr>
          <p:cNvPr id="24" name="Freeform 10"/>
          <p:cNvSpPr>
            <a:spLocks noChangeArrowheads="1"/>
          </p:cNvSpPr>
          <p:nvPr/>
        </p:nvSpPr>
        <p:spPr bwMode="auto">
          <a:xfrm>
            <a:off x="3709379" y="1328432"/>
            <a:ext cx="2808288" cy="1009650"/>
          </a:xfrm>
          <a:custGeom>
            <a:avLst/>
            <a:gdLst>
              <a:gd name="T0" fmla="*/ 0 w 1769"/>
              <a:gd name="T1" fmla="*/ 636 h 636"/>
              <a:gd name="T2" fmla="*/ 817 w 1769"/>
              <a:gd name="T3" fmla="*/ 91 h 636"/>
              <a:gd name="T4" fmla="*/ 1633 w 1769"/>
              <a:gd name="T5" fmla="*/ 91 h 636"/>
              <a:gd name="T6" fmla="*/ 1633 w 1769"/>
              <a:gd name="T7" fmla="*/ 273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69" h="636">
                <a:moveTo>
                  <a:pt x="0" y="636"/>
                </a:moveTo>
                <a:cubicBezTo>
                  <a:pt x="272" y="409"/>
                  <a:pt x="545" y="182"/>
                  <a:pt x="817" y="91"/>
                </a:cubicBezTo>
                <a:cubicBezTo>
                  <a:pt x="1089" y="0"/>
                  <a:pt x="1497" y="61"/>
                  <a:pt x="1633" y="91"/>
                </a:cubicBezTo>
                <a:cubicBezTo>
                  <a:pt x="1769" y="121"/>
                  <a:pt x="1633" y="243"/>
                  <a:pt x="1633" y="273"/>
                </a:cubicBezTo>
              </a:path>
            </a:pathLst>
          </a:custGeom>
          <a:ln>
            <a:solidFill>
              <a:srgbClr val="FF0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tr-TR"/>
          </a:p>
        </p:txBody>
      </p:sp>
      <p:sp>
        <p:nvSpPr>
          <p:cNvPr id="25" name="Freeform 11"/>
          <p:cNvSpPr>
            <a:spLocks noChangeArrowheads="1"/>
          </p:cNvSpPr>
          <p:nvPr/>
        </p:nvSpPr>
        <p:spPr bwMode="auto">
          <a:xfrm>
            <a:off x="3493479" y="1330020"/>
            <a:ext cx="3168650" cy="936625"/>
          </a:xfrm>
          <a:custGeom>
            <a:avLst/>
            <a:gdLst>
              <a:gd name="T0" fmla="*/ 0 w 1769"/>
              <a:gd name="T1" fmla="*/ 636 h 636"/>
              <a:gd name="T2" fmla="*/ 817 w 1769"/>
              <a:gd name="T3" fmla="*/ 91 h 636"/>
              <a:gd name="T4" fmla="*/ 1633 w 1769"/>
              <a:gd name="T5" fmla="*/ 91 h 636"/>
              <a:gd name="T6" fmla="*/ 1633 w 1769"/>
              <a:gd name="T7" fmla="*/ 273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69" h="636">
                <a:moveTo>
                  <a:pt x="0" y="636"/>
                </a:moveTo>
                <a:cubicBezTo>
                  <a:pt x="272" y="409"/>
                  <a:pt x="545" y="182"/>
                  <a:pt x="817" y="91"/>
                </a:cubicBezTo>
                <a:cubicBezTo>
                  <a:pt x="1089" y="0"/>
                  <a:pt x="1497" y="61"/>
                  <a:pt x="1633" y="91"/>
                </a:cubicBezTo>
                <a:cubicBezTo>
                  <a:pt x="1769" y="121"/>
                  <a:pt x="1633" y="243"/>
                  <a:pt x="1633" y="273"/>
                </a:cubicBezTo>
              </a:path>
            </a:pathLst>
          </a:custGeom>
          <a:ln>
            <a:solidFill>
              <a:srgbClr val="FF0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tr-TR"/>
          </a:p>
        </p:txBody>
      </p:sp>
      <p:sp>
        <p:nvSpPr>
          <p:cNvPr id="38" name="Line 12"/>
          <p:cNvSpPr>
            <a:spLocks noChangeShapeType="1"/>
          </p:cNvSpPr>
          <p:nvPr/>
        </p:nvSpPr>
        <p:spPr bwMode="auto">
          <a:xfrm>
            <a:off x="6301767" y="2409520"/>
            <a:ext cx="3097212" cy="1587"/>
          </a:xfrm>
          <a:prstGeom prst="line">
            <a:avLst/>
          </a:prstGeom>
          <a:ln>
            <a:solidFill>
              <a:srgbClr val="FF0000"/>
            </a:solidFill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39" name="Line 13"/>
          <p:cNvSpPr>
            <a:spLocks noChangeShapeType="1"/>
          </p:cNvSpPr>
          <p:nvPr/>
        </p:nvSpPr>
        <p:spPr bwMode="auto">
          <a:xfrm>
            <a:off x="6301767" y="2625420"/>
            <a:ext cx="3097212" cy="1587"/>
          </a:xfrm>
          <a:prstGeom prst="line">
            <a:avLst/>
          </a:prstGeom>
          <a:ln>
            <a:solidFill>
              <a:srgbClr val="FF0000"/>
            </a:solidFill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0" name="Line 14"/>
          <p:cNvSpPr>
            <a:spLocks noChangeShapeType="1"/>
          </p:cNvSpPr>
          <p:nvPr/>
        </p:nvSpPr>
        <p:spPr bwMode="auto">
          <a:xfrm flipH="1">
            <a:off x="4136417" y="2480957"/>
            <a:ext cx="1738312" cy="2952750"/>
          </a:xfrm>
          <a:prstGeom prst="line">
            <a:avLst/>
          </a:prstGeom>
          <a:ln>
            <a:solidFill>
              <a:srgbClr val="FF0000"/>
            </a:solidFill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1" name="Line 15"/>
          <p:cNvSpPr>
            <a:spLocks noChangeShapeType="1"/>
          </p:cNvSpPr>
          <p:nvPr/>
        </p:nvSpPr>
        <p:spPr bwMode="auto">
          <a:xfrm flipH="1">
            <a:off x="8313129" y="2912757"/>
            <a:ext cx="1162050" cy="2305050"/>
          </a:xfrm>
          <a:prstGeom prst="line">
            <a:avLst/>
          </a:prstGeom>
          <a:ln>
            <a:solidFill>
              <a:srgbClr val="FF0000"/>
            </a:solidFill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2" name="Line 16"/>
          <p:cNvSpPr>
            <a:spLocks noChangeShapeType="1"/>
          </p:cNvSpPr>
          <p:nvPr/>
        </p:nvSpPr>
        <p:spPr bwMode="auto">
          <a:xfrm flipH="1">
            <a:off x="8817954" y="3130245"/>
            <a:ext cx="800100" cy="1800225"/>
          </a:xfrm>
          <a:prstGeom prst="line">
            <a:avLst/>
          </a:prstGeom>
          <a:ln>
            <a:solidFill>
              <a:srgbClr val="FF0000"/>
            </a:solidFill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3" name="Line 17"/>
          <p:cNvSpPr>
            <a:spLocks noChangeShapeType="1"/>
          </p:cNvSpPr>
          <p:nvPr/>
        </p:nvSpPr>
        <p:spPr bwMode="auto">
          <a:xfrm flipH="1">
            <a:off x="6873267" y="5794070"/>
            <a:ext cx="1162050" cy="1587"/>
          </a:xfrm>
          <a:prstGeom prst="line">
            <a:avLst/>
          </a:prstGeom>
          <a:ln>
            <a:solidFill>
              <a:srgbClr val="FF0000"/>
            </a:solidFill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4" name="Line 18"/>
          <p:cNvSpPr>
            <a:spLocks noChangeShapeType="1"/>
          </p:cNvSpPr>
          <p:nvPr/>
        </p:nvSpPr>
        <p:spPr bwMode="auto">
          <a:xfrm flipH="1">
            <a:off x="6873267" y="5578170"/>
            <a:ext cx="1162050" cy="1587"/>
          </a:xfrm>
          <a:prstGeom prst="line">
            <a:avLst/>
          </a:prstGeom>
          <a:ln>
            <a:solidFill>
              <a:srgbClr val="FF0000"/>
            </a:solidFill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pic>
        <p:nvPicPr>
          <p:cNvPr id="46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7" t="21988" r="71564" b="48683"/>
          <a:stretch>
            <a:fillRect/>
          </a:stretch>
        </p:blipFill>
        <p:spPr bwMode="auto">
          <a:xfrm>
            <a:off x="9468829" y="1834845"/>
            <a:ext cx="1765300" cy="215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2447" t="21988" r="71564" b="48683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358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38334" y="299258"/>
            <a:ext cx="9526287" cy="1280890"/>
          </a:xfrm>
        </p:spPr>
        <p:txBody>
          <a:bodyPr/>
          <a:lstStyle/>
          <a:p>
            <a:pPr algn="ctr"/>
            <a:r>
              <a:rPr lang="tr-TR" dirty="0"/>
              <a:t>CROW NEPTUNE SİREN BAĞLANTISI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8" t="69998" r="13525" b="12669"/>
          <a:stretch>
            <a:fillRect/>
          </a:stretch>
        </p:blipFill>
        <p:spPr bwMode="auto">
          <a:xfrm>
            <a:off x="3247559" y="1349095"/>
            <a:ext cx="7489825" cy="108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8878" t="69998" r="13525" b="1266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034" y="3608107"/>
            <a:ext cx="5038725" cy="306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" name="Line 4"/>
          <p:cNvSpPr>
            <a:spLocks noChangeShapeType="1"/>
          </p:cNvSpPr>
          <p:nvPr/>
        </p:nvSpPr>
        <p:spPr bwMode="auto">
          <a:xfrm>
            <a:off x="3680946" y="2420657"/>
            <a:ext cx="1588" cy="53975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9" name="Line 5"/>
          <p:cNvSpPr>
            <a:spLocks noChangeShapeType="1"/>
          </p:cNvSpPr>
          <p:nvPr/>
        </p:nvSpPr>
        <p:spPr bwMode="auto">
          <a:xfrm flipV="1">
            <a:off x="6921034" y="2958820"/>
            <a:ext cx="1587" cy="198278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30" name="Line 6"/>
          <p:cNvSpPr>
            <a:spLocks noChangeShapeType="1"/>
          </p:cNvSpPr>
          <p:nvPr/>
        </p:nvSpPr>
        <p:spPr bwMode="auto">
          <a:xfrm>
            <a:off x="3680946" y="2960407"/>
            <a:ext cx="3240088" cy="158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31" name="Line 7"/>
          <p:cNvSpPr>
            <a:spLocks noChangeShapeType="1"/>
          </p:cNvSpPr>
          <p:nvPr/>
        </p:nvSpPr>
        <p:spPr bwMode="auto">
          <a:xfrm>
            <a:off x="3931771" y="2420657"/>
            <a:ext cx="1588" cy="360363"/>
          </a:xfrm>
          <a:prstGeom prst="line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32" name="Line 8"/>
          <p:cNvSpPr>
            <a:spLocks noChangeShapeType="1"/>
          </p:cNvSpPr>
          <p:nvPr/>
        </p:nvSpPr>
        <p:spPr bwMode="auto">
          <a:xfrm>
            <a:off x="3931771" y="2781020"/>
            <a:ext cx="3240088" cy="1587"/>
          </a:xfrm>
          <a:prstGeom prst="line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33" name="Line 9"/>
          <p:cNvSpPr>
            <a:spLocks noChangeShapeType="1"/>
          </p:cNvSpPr>
          <p:nvPr/>
        </p:nvSpPr>
        <p:spPr bwMode="auto">
          <a:xfrm flipV="1">
            <a:off x="7171859" y="2777845"/>
            <a:ext cx="1587" cy="2163762"/>
          </a:xfrm>
          <a:prstGeom prst="line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34" name="Line 10"/>
          <p:cNvSpPr>
            <a:spLocks noChangeShapeType="1"/>
          </p:cNvSpPr>
          <p:nvPr/>
        </p:nvSpPr>
        <p:spPr bwMode="auto">
          <a:xfrm flipV="1">
            <a:off x="5839946" y="3138207"/>
            <a:ext cx="1588" cy="1803400"/>
          </a:xfrm>
          <a:prstGeom prst="line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35" name="Line 11"/>
          <p:cNvSpPr>
            <a:spLocks noChangeShapeType="1"/>
          </p:cNvSpPr>
          <p:nvPr/>
        </p:nvSpPr>
        <p:spPr bwMode="auto">
          <a:xfrm>
            <a:off x="4220696" y="2420657"/>
            <a:ext cx="1588" cy="720725"/>
          </a:xfrm>
          <a:prstGeom prst="line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36" name="Line 12"/>
          <p:cNvSpPr>
            <a:spLocks noChangeShapeType="1"/>
          </p:cNvSpPr>
          <p:nvPr/>
        </p:nvSpPr>
        <p:spPr bwMode="auto">
          <a:xfrm>
            <a:off x="4220696" y="3141382"/>
            <a:ext cx="1619250" cy="1588"/>
          </a:xfrm>
          <a:prstGeom prst="line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37" name="Line 13"/>
          <p:cNvSpPr>
            <a:spLocks noChangeShapeType="1"/>
          </p:cNvSpPr>
          <p:nvPr/>
        </p:nvSpPr>
        <p:spPr bwMode="auto">
          <a:xfrm flipV="1">
            <a:off x="5300196" y="3319182"/>
            <a:ext cx="1588" cy="1622425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5" name="Line 14"/>
          <p:cNvSpPr>
            <a:spLocks noChangeShapeType="1"/>
          </p:cNvSpPr>
          <p:nvPr/>
        </p:nvSpPr>
        <p:spPr bwMode="auto">
          <a:xfrm>
            <a:off x="3680946" y="3320770"/>
            <a:ext cx="1619250" cy="158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7" name="Line 15"/>
          <p:cNvSpPr>
            <a:spLocks noChangeShapeType="1"/>
          </p:cNvSpPr>
          <p:nvPr/>
        </p:nvSpPr>
        <p:spPr bwMode="auto">
          <a:xfrm>
            <a:off x="3680946" y="2960407"/>
            <a:ext cx="1588" cy="360363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8" name="Line 16"/>
          <p:cNvSpPr>
            <a:spLocks noChangeShapeType="1"/>
          </p:cNvSpPr>
          <p:nvPr/>
        </p:nvSpPr>
        <p:spPr bwMode="auto">
          <a:xfrm flipV="1">
            <a:off x="6379696" y="3319182"/>
            <a:ext cx="1588" cy="1622425"/>
          </a:xfrm>
          <a:prstGeom prst="line">
            <a:avLst/>
          </a:prstGeom>
          <a:ln>
            <a:solidFill>
              <a:srgbClr val="0070C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9" name="Line 17"/>
          <p:cNvSpPr>
            <a:spLocks noChangeShapeType="1"/>
          </p:cNvSpPr>
          <p:nvPr/>
        </p:nvSpPr>
        <p:spPr bwMode="auto">
          <a:xfrm>
            <a:off x="6379696" y="3320770"/>
            <a:ext cx="3779838" cy="1587"/>
          </a:xfrm>
          <a:prstGeom prst="line">
            <a:avLst/>
          </a:prstGeom>
          <a:ln>
            <a:solidFill>
              <a:srgbClr val="0070C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50" name="Line 18"/>
          <p:cNvSpPr>
            <a:spLocks noChangeShapeType="1"/>
          </p:cNvSpPr>
          <p:nvPr/>
        </p:nvSpPr>
        <p:spPr bwMode="auto">
          <a:xfrm flipV="1">
            <a:off x="6560671" y="3138207"/>
            <a:ext cx="1588" cy="1803400"/>
          </a:xfrm>
          <a:prstGeom prst="line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51" name="Line 19"/>
          <p:cNvSpPr>
            <a:spLocks noChangeShapeType="1"/>
          </p:cNvSpPr>
          <p:nvPr/>
        </p:nvSpPr>
        <p:spPr bwMode="auto">
          <a:xfrm>
            <a:off x="6560671" y="3141382"/>
            <a:ext cx="3600450" cy="1588"/>
          </a:xfrm>
          <a:prstGeom prst="line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52" name="Text Box 20"/>
          <p:cNvSpPr txBox="1">
            <a:spLocks noChangeArrowheads="1"/>
          </p:cNvSpPr>
          <p:nvPr/>
        </p:nvSpPr>
        <p:spPr bwMode="auto">
          <a:xfrm>
            <a:off x="8179921" y="2781020"/>
            <a:ext cx="2028825" cy="34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r>
              <a:rPr lang="tr-TR" altLang="tr-TR">
                <a:solidFill>
                  <a:schemeClr val="tx1"/>
                </a:solidFill>
              </a:rPr>
              <a:t>Sabotaj Bağlantısı</a:t>
            </a:r>
          </a:p>
        </p:txBody>
      </p:sp>
    </p:spTree>
    <p:extLst>
      <p:ext uri="{BB962C8B-B14F-4D97-AF65-F5344CB8AC3E}">
        <p14:creationId xmlns:p14="http://schemas.microsoft.com/office/powerpoint/2010/main" val="237841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38334" y="299258"/>
            <a:ext cx="9526287" cy="1280890"/>
          </a:xfrm>
        </p:spPr>
        <p:txBody>
          <a:bodyPr/>
          <a:lstStyle/>
          <a:p>
            <a:pPr algn="ctr"/>
            <a:r>
              <a:rPr lang="tr-TR" dirty="0"/>
              <a:t>SPECTRA EMS SİREN BAĞLANTISI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8" t="69998" r="13525" b="12669"/>
          <a:stretch>
            <a:fillRect/>
          </a:stretch>
        </p:blipFill>
        <p:spPr bwMode="auto">
          <a:xfrm>
            <a:off x="3597182" y="1241519"/>
            <a:ext cx="7489825" cy="108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8878" t="69998" r="13525" b="1266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719" y="3438619"/>
            <a:ext cx="3060700" cy="319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" name="Line 4"/>
          <p:cNvSpPr>
            <a:spLocks noChangeShapeType="1"/>
          </p:cNvSpPr>
          <p:nvPr/>
        </p:nvSpPr>
        <p:spPr bwMode="auto">
          <a:xfrm>
            <a:off x="4030569" y="2313081"/>
            <a:ext cx="1588" cy="360363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5" name="Line 5"/>
          <p:cNvSpPr>
            <a:spLocks noChangeShapeType="1"/>
          </p:cNvSpPr>
          <p:nvPr/>
        </p:nvSpPr>
        <p:spPr bwMode="auto">
          <a:xfrm>
            <a:off x="4030569" y="2673444"/>
            <a:ext cx="3600450" cy="158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38" name="Line 6"/>
          <p:cNvSpPr>
            <a:spLocks noChangeShapeType="1"/>
          </p:cNvSpPr>
          <p:nvPr/>
        </p:nvSpPr>
        <p:spPr bwMode="auto">
          <a:xfrm>
            <a:off x="4209957" y="2313081"/>
            <a:ext cx="1587" cy="539750"/>
          </a:xfrm>
          <a:prstGeom prst="line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>
            <a:off x="4209957" y="2852831"/>
            <a:ext cx="3240087" cy="1588"/>
          </a:xfrm>
          <a:prstGeom prst="line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0" name="Line 8"/>
          <p:cNvSpPr>
            <a:spLocks noChangeShapeType="1"/>
          </p:cNvSpPr>
          <p:nvPr/>
        </p:nvSpPr>
        <p:spPr bwMode="auto">
          <a:xfrm flipV="1">
            <a:off x="7449572" y="2860769"/>
            <a:ext cx="1588" cy="1082675"/>
          </a:xfrm>
          <a:prstGeom prst="line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 flipV="1">
            <a:off x="7628960" y="2679794"/>
            <a:ext cx="1587" cy="126365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2" name="Line 10"/>
          <p:cNvSpPr>
            <a:spLocks noChangeShapeType="1"/>
          </p:cNvSpPr>
          <p:nvPr/>
        </p:nvSpPr>
        <p:spPr bwMode="auto">
          <a:xfrm>
            <a:off x="4570319" y="2313081"/>
            <a:ext cx="1588" cy="900113"/>
          </a:xfrm>
          <a:prstGeom prst="line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3" name="Line 11"/>
          <p:cNvSpPr>
            <a:spLocks noChangeShapeType="1"/>
          </p:cNvSpPr>
          <p:nvPr/>
        </p:nvSpPr>
        <p:spPr bwMode="auto">
          <a:xfrm flipV="1">
            <a:off x="7270657" y="3210019"/>
            <a:ext cx="1587" cy="723900"/>
          </a:xfrm>
          <a:prstGeom prst="line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4" name="Line 12"/>
          <p:cNvSpPr>
            <a:spLocks noChangeShapeType="1"/>
          </p:cNvSpPr>
          <p:nvPr/>
        </p:nvSpPr>
        <p:spPr bwMode="auto">
          <a:xfrm>
            <a:off x="4570319" y="3213194"/>
            <a:ext cx="2700338" cy="1587"/>
          </a:xfrm>
          <a:prstGeom prst="line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46" name="Line 13"/>
          <p:cNvSpPr>
            <a:spLocks noChangeShapeType="1"/>
          </p:cNvSpPr>
          <p:nvPr/>
        </p:nvSpPr>
        <p:spPr bwMode="auto">
          <a:xfrm flipV="1">
            <a:off x="7989794" y="3030631"/>
            <a:ext cx="1588" cy="903288"/>
          </a:xfrm>
          <a:prstGeom prst="line">
            <a:avLst/>
          </a:prstGeom>
          <a:ln>
            <a:solidFill>
              <a:srgbClr val="0070C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7999522" y="3024281"/>
            <a:ext cx="3600450" cy="1588"/>
          </a:xfrm>
          <a:prstGeom prst="line">
            <a:avLst/>
          </a:prstGeom>
          <a:ln>
            <a:solidFill>
              <a:srgbClr val="0070C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54" name="Line 15"/>
          <p:cNvSpPr>
            <a:spLocks noChangeShapeType="1"/>
          </p:cNvSpPr>
          <p:nvPr/>
        </p:nvSpPr>
        <p:spPr bwMode="auto">
          <a:xfrm flipV="1">
            <a:off x="7810407" y="2851244"/>
            <a:ext cx="1587" cy="1082675"/>
          </a:xfrm>
          <a:prstGeom prst="line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55" name="Line 16"/>
          <p:cNvSpPr>
            <a:spLocks noChangeShapeType="1"/>
          </p:cNvSpPr>
          <p:nvPr/>
        </p:nvSpPr>
        <p:spPr bwMode="auto">
          <a:xfrm>
            <a:off x="7810407" y="2843306"/>
            <a:ext cx="3600450" cy="1588"/>
          </a:xfrm>
          <a:prstGeom prst="line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56" name="Text Box 17"/>
          <p:cNvSpPr txBox="1">
            <a:spLocks noChangeArrowheads="1"/>
          </p:cNvSpPr>
          <p:nvPr/>
        </p:nvSpPr>
        <p:spPr bwMode="auto">
          <a:xfrm>
            <a:off x="9429657" y="3213194"/>
            <a:ext cx="2028825" cy="34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r>
              <a:rPr lang="tr-TR" altLang="tr-TR">
                <a:solidFill>
                  <a:schemeClr val="tx1"/>
                </a:solidFill>
              </a:rPr>
              <a:t>Sabotaj Bağlantısı</a:t>
            </a:r>
          </a:p>
        </p:txBody>
      </p:sp>
    </p:spTree>
    <p:extLst>
      <p:ext uri="{BB962C8B-B14F-4D97-AF65-F5344CB8AC3E}">
        <p14:creationId xmlns:p14="http://schemas.microsoft.com/office/powerpoint/2010/main" val="382561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92925" y="425705"/>
            <a:ext cx="8911687" cy="1280890"/>
          </a:xfrm>
        </p:spPr>
        <p:txBody>
          <a:bodyPr/>
          <a:lstStyle/>
          <a:p>
            <a:r>
              <a:rPr lang="tr-TR" dirty="0"/>
              <a:t>MERLİN PRO 2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199" y="868424"/>
            <a:ext cx="5572024" cy="5154123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>
            <a:off x="2018581" y="1375910"/>
            <a:ext cx="4537495" cy="52664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Arial" pitchFamily="34" charset="0"/>
              <a:buChar char="•"/>
            </a:pPr>
            <a:r>
              <a:rPr lang="tr-TR" sz="2000" dirty="0"/>
              <a:t>Universal olarak bütün alarm panellerinde kullanabileceğiniz </a:t>
            </a:r>
            <a:r>
              <a:rPr lang="tr-TR" sz="2000" dirty="0" err="1"/>
              <a:t>crow</a:t>
            </a:r>
            <a:r>
              <a:rPr lang="tr-TR" sz="2000" dirty="0"/>
              <a:t> kablosuz ürünler ile çalışabilen </a:t>
            </a:r>
            <a:r>
              <a:rPr lang="tr-TR" sz="2000" dirty="0" err="1"/>
              <a:t>zone</a:t>
            </a:r>
            <a:r>
              <a:rPr lang="tr-TR" sz="2000" dirty="0"/>
              <a:t> çoğaltma işleminizi basitleştiren kablosuz </a:t>
            </a:r>
            <a:r>
              <a:rPr lang="tr-TR" sz="2000" dirty="0" err="1"/>
              <a:t>crow</a:t>
            </a:r>
            <a:r>
              <a:rPr lang="tr-TR" sz="2000" dirty="0"/>
              <a:t> ürünleri kablolu olarak alarm panelinize ileten sahadaki yardımcı ekipmanınızdır.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/>
              <a:t>Toplam 32 adet kablosuz </a:t>
            </a:r>
            <a:r>
              <a:rPr lang="tr-TR" sz="2000" dirty="0" err="1"/>
              <a:t>crow</a:t>
            </a:r>
            <a:r>
              <a:rPr lang="tr-TR" sz="2000" dirty="0"/>
              <a:t> ürün tanıtılabilir.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/>
              <a:t>Kablosuz Kumanda tanıtılamaz.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/>
              <a:t>Fw-2 İletişim Protokolü ve 868Mhz İletim özelliğine sahiptir.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/>
              <a:t>Toplam kablolu çıkışı 8 </a:t>
            </a:r>
            <a:r>
              <a:rPr lang="tr-TR" sz="2000" dirty="0" err="1"/>
              <a:t>zone</a:t>
            </a:r>
            <a:r>
              <a:rPr lang="tr-TR" sz="2000" dirty="0"/>
              <a:t> dur.</a:t>
            </a:r>
            <a:br>
              <a:rPr lang="tr-TR" sz="2000" dirty="0"/>
            </a:b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19840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92925" y="606857"/>
            <a:ext cx="8911687" cy="1280890"/>
          </a:xfrm>
        </p:spPr>
        <p:txBody>
          <a:bodyPr/>
          <a:lstStyle/>
          <a:p>
            <a:r>
              <a:rPr lang="tr-TR" dirty="0"/>
              <a:t>PROGRAMLAMA</a:t>
            </a: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2625009" y="1402890"/>
            <a:ext cx="8774362" cy="5437857"/>
          </a:xfrm>
          <a:prstGeom prst="rect">
            <a:avLst/>
          </a:prstGeom>
          <a:ln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indent="-338138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tr-TR" altLang="tr-TR" sz="2400" b="1" dirty="0"/>
              <a:t>Fabrikasyon Olarak Panel </a:t>
            </a:r>
            <a:r>
              <a:rPr lang="en-GB" altLang="tr-TR" sz="2400" b="1" dirty="0"/>
              <a:t>2 </a:t>
            </a:r>
            <a:r>
              <a:rPr lang="en-GB" altLang="tr-TR" sz="2400" b="1" dirty="0" err="1"/>
              <a:t>Adet</a:t>
            </a:r>
            <a:r>
              <a:rPr lang="en-GB" altLang="tr-TR" sz="2400" b="1" dirty="0"/>
              <a:t> </a:t>
            </a:r>
            <a:r>
              <a:rPr lang="en-GB" altLang="tr-TR" sz="2400" b="1" dirty="0" err="1"/>
              <a:t>Şifre</a:t>
            </a:r>
            <a:r>
              <a:rPr lang="en-GB" altLang="tr-TR" sz="2400" b="1" dirty="0"/>
              <a:t> </a:t>
            </a:r>
            <a:r>
              <a:rPr lang="tr-TR" altLang="tr-TR" sz="2400" b="1" dirty="0"/>
              <a:t>İle Size Ulaşır :</a:t>
            </a:r>
          </a:p>
          <a:p>
            <a:pPr marL="341313" indent="-338138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tr-TR" sz="2400" b="1" dirty="0"/>
          </a:p>
          <a:p>
            <a:pPr marL="341313" indent="-338138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tr-TR" sz="2400" b="1" dirty="0"/>
              <a:t>Master </a:t>
            </a:r>
            <a:r>
              <a:rPr lang="en-GB" altLang="tr-TR" sz="2400" b="1" dirty="0" err="1"/>
              <a:t>Şifre</a:t>
            </a:r>
            <a:r>
              <a:rPr lang="en-GB" altLang="tr-TR" sz="2400" b="1" dirty="0"/>
              <a:t> : 1234</a:t>
            </a:r>
          </a:p>
          <a:p>
            <a:pPr marL="341313" indent="-338138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tr-TR" sz="2400" b="1" dirty="0" err="1"/>
              <a:t>Montajcı</a:t>
            </a:r>
            <a:r>
              <a:rPr lang="en-GB" altLang="tr-TR" sz="2400" b="1" dirty="0"/>
              <a:t> </a:t>
            </a:r>
            <a:r>
              <a:rPr lang="en-GB" altLang="tr-TR" sz="2400" b="1" dirty="0" err="1"/>
              <a:t>Şifresi</a:t>
            </a:r>
            <a:r>
              <a:rPr lang="en-GB" altLang="tr-TR" sz="2400" b="1" dirty="0"/>
              <a:t> : 000000</a:t>
            </a:r>
          </a:p>
          <a:p>
            <a:pPr marL="341313" indent="-338138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tr-TR" altLang="tr-TR" sz="2400" b="1" dirty="0"/>
          </a:p>
          <a:p>
            <a:pPr marL="341313" indent="-338138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tr-TR" sz="2400" b="1" dirty="0"/>
          </a:p>
          <a:p>
            <a:pPr marL="341313" indent="-338138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tr-TR" sz="2400" b="1" dirty="0"/>
              <a:t>Master </a:t>
            </a:r>
            <a:r>
              <a:rPr lang="en-GB" altLang="tr-TR" sz="2400" b="1" dirty="0" err="1"/>
              <a:t>Şifre</a:t>
            </a:r>
            <a:r>
              <a:rPr lang="en-GB" altLang="tr-TR" sz="2400" b="1" dirty="0"/>
              <a:t> </a:t>
            </a:r>
            <a:r>
              <a:rPr lang="en-GB" altLang="tr-TR" sz="2400" b="1" dirty="0" err="1"/>
              <a:t>Birinci</a:t>
            </a:r>
            <a:r>
              <a:rPr lang="en-GB" altLang="tr-TR" sz="2400" b="1" dirty="0"/>
              <a:t> </a:t>
            </a:r>
            <a:r>
              <a:rPr lang="en-GB" altLang="tr-TR" sz="2400" b="1" dirty="0" err="1"/>
              <a:t>Kullanıcıdır</a:t>
            </a:r>
            <a:r>
              <a:rPr lang="en-GB" altLang="tr-TR" sz="2400" b="1" dirty="0"/>
              <a:t>.</a:t>
            </a:r>
            <a:r>
              <a:rPr lang="tr-TR" altLang="tr-TR" sz="2400" b="1" dirty="0"/>
              <a:t> </a:t>
            </a:r>
            <a:r>
              <a:rPr lang="en-GB" altLang="tr-TR" sz="2400" b="1" dirty="0" err="1"/>
              <a:t>Alarmı</a:t>
            </a:r>
            <a:r>
              <a:rPr lang="en-GB" altLang="tr-TR" sz="2400" b="1" dirty="0"/>
              <a:t> </a:t>
            </a:r>
            <a:r>
              <a:rPr lang="en-GB" altLang="tr-TR" sz="2400" b="1" dirty="0" err="1"/>
              <a:t>Kurup</a:t>
            </a:r>
            <a:r>
              <a:rPr lang="en-GB" altLang="tr-TR" sz="2400" b="1" dirty="0"/>
              <a:t> </a:t>
            </a:r>
            <a:r>
              <a:rPr lang="en-GB" altLang="tr-TR" sz="2400" b="1" dirty="0" err="1"/>
              <a:t>Kapat</a:t>
            </a:r>
            <a:r>
              <a:rPr lang="tr-TR" altLang="tr-TR" sz="2400" b="1" dirty="0" err="1"/>
              <a:t>abilir</a:t>
            </a:r>
            <a:r>
              <a:rPr lang="en-GB" altLang="tr-TR" sz="2400" b="1" dirty="0"/>
              <a:t> , </a:t>
            </a:r>
            <a:r>
              <a:rPr lang="en-GB" altLang="tr-TR" sz="2400" b="1" dirty="0" err="1"/>
              <a:t>Diğer</a:t>
            </a:r>
            <a:r>
              <a:rPr lang="en-GB" altLang="tr-TR" sz="2400" b="1" dirty="0"/>
              <a:t> </a:t>
            </a:r>
            <a:r>
              <a:rPr lang="en-GB" altLang="tr-TR" sz="2400" b="1" dirty="0" err="1"/>
              <a:t>Şifreleri</a:t>
            </a:r>
            <a:r>
              <a:rPr lang="en-GB" altLang="tr-TR" sz="2400" b="1" dirty="0"/>
              <a:t> </a:t>
            </a:r>
            <a:r>
              <a:rPr lang="en-GB" altLang="tr-TR" sz="2400" b="1" dirty="0" err="1"/>
              <a:t>Ekleyebilir</a:t>
            </a:r>
            <a:r>
              <a:rPr lang="en-GB" altLang="tr-TR" sz="2400" b="1" dirty="0"/>
              <a:t>, </a:t>
            </a:r>
            <a:r>
              <a:rPr lang="en-GB" altLang="tr-TR" sz="2400" b="1" dirty="0" err="1"/>
              <a:t>Silebilir</a:t>
            </a:r>
            <a:r>
              <a:rPr lang="en-GB" altLang="tr-TR" sz="2400" b="1" dirty="0"/>
              <a:t>.</a:t>
            </a:r>
          </a:p>
          <a:p>
            <a:pPr marL="341313" indent="-338138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tr-TR" altLang="tr-TR" sz="2400" b="1" dirty="0"/>
              <a:t>Master Şifre </a:t>
            </a:r>
            <a:r>
              <a:rPr lang="en-GB" altLang="tr-TR" sz="2400" b="1" dirty="0" err="1"/>
              <a:t>Kısıtlı</a:t>
            </a:r>
            <a:r>
              <a:rPr lang="en-GB" altLang="tr-TR" sz="2400" b="1" dirty="0"/>
              <a:t> </a:t>
            </a:r>
            <a:r>
              <a:rPr lang="en-GB" altLang="tr-TR" sz="2400" b="1" dirty="0" err="1"/>
              <a:t>Bir</a:t>
            </a:r>
            <a:r>
              <a:rPr lang="en-GB" altLang="tr-TR" sz="2400" b="1" dirty="0"/>
              <a:t> </a:t>
            </a:r>
            <a:r>
              <a:rPr lang="en-GB" altLang="tr-TR" sz="2400" b="1" dirty="0" err="1"/>
              <a:t>Yetki</a:t>
            </a:r>
            <a:r>
              <a:rPr lang="en-GB" altLang="tr-TR" sz="2400" b="1" dirty="0"/>
              <a:t> Ile Program </a:t>
            </a:r>
            <a:r>
              <a:rPr lang="en-GB" altLang="tr-TR" sz="2400" b="1" dirty="0" err="1"/>
              <a:t>Yapabilir</a:t>
            </a:r>
            <a:r>
              <a:rPr lang="en-GB" altLang="tr-TR" sz="2400" b="1" dirty="0"/>
              <a:t> (</a:t>
            </a:r>
            <a:r>
              <a:rPr lang="en-GB" altLang="tr-TR" sz="2400" b="1" dirty="0" err="1"/>
              <a:t>Saat</a:t>
            </a:r>
            <a:r>
              <a:rPr lang="en-GB" altLang="tr-TR" sz="2400" b="1" dirty="0"/>
              <a:t>/</a:t>
            </a:r>
            <a:r>
              <a:rPr lang="en-GB" altLang="tr-TR" sz="2400" b="1" dirty="0" err="1"/>
              <a:t>Tarih</a:t>
            </a:r>
            <a:r>
              <a:rPr lang="en-GB" altLang="tr-TR" sz="2400" b="1" dirty="0"/>
              <a:t>, </a:t>
            </a:r>
            <a:r>
              <a:rPr lang="en-GB" altLang="tr-TR" sz="2400" b="1" dirty="0" err="1"/>
              <a:t>Şifre</a:t>
            </a:r>
            <a:r>
              <a:rPr lang="tr-TR" altLang="tr-TR" sz="2400" b="1" dirty="0" err="1"/>
              <a:t>ler</a:t>
            </a:r>
            <a:r>
              <a:rPr lang="tr-TR" altLang="tr-TR" sz="2400" b="1" dirty="0"/>
              <a:t> Ve </a:t>
            </a:r>
            <a:r>
              <a:rPr lang="en-GB" altLang="tr-TR" sz="2400" b="1" dirty="0" err="1"/>
              <a:t>Telefon</a:t>
            </a:r>
            <a:r>
              <a:rPr lang="en-GB" altLang="tr-TR" sz="2400" b="1" dirty="0"/>
              <a:t> </a:t>
            </a:r>
            <a:r>
              <a:rPr lang="en-GB" altLang="tr-TR" sz="2400" b="1" dirty="0" err="1"/>
              <a:t>Numaraları</a:t>
            </a:r>
            <a:r>
              <a:rPr lang="en-GB" altLang="tr-TR" sz="2400" b="1" dirty="0"/>
              <a:t> )</a:t>
            </a:r>
          </a:p>
          <a:p>
            <a:pPr marL="341313" indent="-338138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tr-TR" sz="2400" b="1" dirty="0"/>
          </a:p>
          <a:p>
            <a:pPr marL="341313" indent="-338138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tr-TR" altLang="tr-TR" sz="2400" b="1" dirty="0"/>
              <a:t>Paneldeki </a:t>
            </a:r>
            <a:r>
              <a:rPr lang="en-GB" altLang="tr-TR" sz="2400" b="1" dirty="0"/>
              <a:t> </a:t>
            </a:r>
            <a:r>
              <a:rPr lang="en-GB" altLang="tr-TR" sz="2400" b="1" dirty="0" err="1"/>
              <a:t>Tüm</a:t>
            </a:r>
            <a:r>
              <a:rPr lang="en-GB" altLang="tr-TR" sz="2400" b="1" dirty="0"/>
              <a:t> </a:t>
            </a:r>
            <a:r>
              <a:rPr lang="en-GB" altLang="tr-TR" sz="2400" b="1" dirty="0" err="1"/>
              <a:t>Özellikleri</a:t>
            </a:r>
            <a:r>
              <a:rPr lang="tr-TR" altLang="tr-TR" sz="2400" b="1" dirty="0"/>
              <a:t> </a:t>
            </a:r>
            <a:r>
              <a:rPr lang="en-GB" altLang="tr-TR" sz="2400" b="1" dirty="0" err="1"/>
              <a:t>Kullanma</a:t>
            </a:r>
            <a:r>
              <a:rPr lang="en-GB" altLang="tr-TR" sz="2400" b="1" dirty="0"/>
              <a:t> </a:t>
            </a:r>
            <a:r>
              <a:rPr lang="en-GB" altLang="tr-TR" sz="2400" b="1" dirty="0" err="1"/>
              <a:t>Ve</a:t>
            </a:r>
            <a:r>
              <a:rPr lang="en-GB" altLang="tr-TR" sz="2400" b="1" dirty="0"/>
              <a:t> </a:t>
            </a:r>
            <a:r>
              <a:rPr lang="en-GB" altLang="tr-TR" sz="2400" b="1" dirty="0" err="1"/>
              <a:t>Değiştirme</a:t>
            </a:r>
            <a:r>
              <a:rPr lang="en-GB" altLang="tr-TR" sz="2400" b="1" dirty="0"/>
              <a:t> </a:t>
            </a:r>
            <a:r>
              <a:rPr lang="en-GB" altLang="tr-TR" sz="2400" b="1" dirty="0" err="1"/>
              <a:t>Yetkisi</a:t>
            </a:r>
            <a:r>
              <a:rPr lang="tr-TR" altLang="tr-TR" sz="2400" b="1" dirty="0"/>
              <a:t> İçin Montajcı Şifresi İle Programa Girilmesi Gerekir. Bu Şifre İle Kurma Kapama Yapılamaz.</a:t>
            </a:r>
          </a:p>
        </p:txBody>
      </p:sp>
    </p:spTree>
    <p:extLst>
      <p:ext uri="{BB962C8B-B14F-4D97-AF65-F5344CB8AC3E}">
        <p14:creationId xmlns:p14="http://schemas.microsoft.com/office/powerpoint/2010/main" val="101339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PROGRAMLAMA ADIMLARI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242420" y="1833608"/>
            <a:ext cx="9374486" cy="4503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1313" indent="-338138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341313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  <a:tab pos="10780713" algn="l"/>
              </a:tabLst>
            </a:pP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PROGRAM </a:t>
            </a:r>
            <a:r>
              <a:rPr lang="en-GB" altLang="tr-T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tuşuna</a:t>
            </a:r>
            <a:r>
              <a:rPr lang="en-GB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altLang="tr-T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basılıp</a:t>
            </a: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altLang="tr-T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montajcı</a:t>
            </a:r>
            <a:r>
              <a:rPr lang="en-GB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altLang="tr-T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şifresi</a:t>
            </a: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g</a:t>
            </a:r>
            <a:r>
              <a:rPr lang="en-GB" altLang="tr-T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iril</a:t>
            </a: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ir:</a:t>
            </a:r>
          </a:p>
          <a:p>
            <a:pPr marL="341313" indent="-338138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341313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  <a:tab pos="10780713" algn="l"/>
              </a:tabLst>
            </a:pPr>
            <a:endParaRPr lang="tr-TR" altLang="tr-TR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1313" indent="-338138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341313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  <a:tab pos="10780713" algn="l"/>
              </a:tabLst>
            </a:pP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GB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 000000 E</a:t>
            </a:r>
            <a:endParaRPr lang="tr-TR" altLang="tr-TR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1313" indent="-338138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341313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  <a:tab pos="10780713" algn="l"/>
              </a:tabLst>
            </a:pPr>
            <a:endParaRPr lang="tr-TR" altLang="tr-TR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1313" indent="-338138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341313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  <a:tab pos="10780713" algn="l"/>
              </a:tabLst>
            </a:pP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Bir program adresine girmek için PROG, adres ve ENTER tuşlanır:</a:t>
            </a:r>
          </a:p>
          <a:p>
            <a:pPr marL="341313" indent="-338138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341313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  <a:tab pos="10780713" algn="l"/>
              </a:tabLst>
            </a:pPr>
            <a:endParaRPr lang="en-GB" altLang="tr-TR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1313" indent="-338138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341313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  <a:tab pos="10780713" algn="l"/>
              </a:tabLst>
            </a:pP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GB" altLang="tr-T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Örn</a:t>
            </a:r>
            <a:r>
              <a:rPr lang="en-GB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GB" altLang="tr-T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Prog</a:t>
            </a:r>
            <a:r>
              <a:rPr lang="en-GB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144 E</a:t>
            </a:r>
            <a:endParaRPr lang="tr-TR" altLang="tr-TR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1313" indent="-338138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341313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  <a:tab pos="10780713" algn="l"/>
              </a:tabLst>
            </a:pPr>
            <a:endParaRPr lang="en-GB" altLang="tr-TR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1313" indent="-338138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341313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  <a:tab pos="10780713" algn="l"/>
              </a:tabLst>
            </a:pP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İlgili adresin alt adresleri var ise ardından girilir</a:t>
            </a:r>
          </a:p>
          <a:p>
            <a:pPr marL="341313" indent="-338138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341313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  <a:tab pos="10780713" algn="l"/>
              </a:tabLst>
            </a:pPr>
            <a:endParaRPr lang="tr-TR" altLang="tr-TR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1313" indent="-338138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341313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  <a:tab pos="10780713" algn="l"/>
              </a:tabLst>
            </a:pP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GB" altLang="tr-T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Örn</a:t>
            </a:r>
            <a:r>
              <a:rPr lang="en-GB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P 144 E 1 E (P 144</a:t>
            </a: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E: </a:t>
            </a:r>
            <a:r>
              <a:rPr lang="en-GB" altLang="tr-T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giriş</a:t>
            </a:r>
            <a:r>
              <a:rPr lang="en-GB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altLang="tr-T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gecikmeleri</a:t>
            </a:r>
            <a:r>
              <a:rPr lang="en-GB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1 E</a:t>
            </a: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GB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</a:t>
            </a:r>
            <a:r>
              <a:rPr lang="en-GB" altLang="tr-T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zon</a:t>
            </a: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</a:p>
          <a:p>
            <a:pPr marL="341313" indent="-338138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341313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  <a:tab pos="10780713" algn="l"/>
              </a:tabLst>
            </a:pPr>
            <a:endParaRPr lang="tr-TR" altLang="tr-TR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1313" indent="-338138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341313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  <a:tab pos="10780713" algn="l"/>
              </a:tabLst>
            </a:pP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Son olarak istenen değer girilir</a:t>
            </a:r>
          </a:p>
          <a:p>
            <a:pPr marL="341313" indent="-338138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341313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  <a:tab pos="10780713" algn="l"/>
              </a:tabLst>
            </a:pPr>
            <a:endParaRPr lang="tr-TR" altLang="tr-TR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1313" indent="-338138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341313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  <a:tab pos="10780713" algn="l"/>
              </a:tabLst>
            </a:pP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GB" altLang="tr-T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Örn</a:t>
            </a:r>
            <a:r>
              <a:rPr lang="en-GB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P 144 E 1 E 20 E</a:t>
            </a: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(1. </a:t>
            </a:r>
            <a:r>
              <a:rPr lang="tr-TR" altLang="tr-T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zone</a:t>
            </a: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giriş gecikmesi 20 </a:t>
            </a:r>
            <a:r>
              <a:rPr lang="tr-TR" altLang="tr-T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sn</a:t>
            </a:r>
            <a:r>
              <a:rPr lang="tr-TR" alt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olarak ayarlandı)</a:t>
            </a:r>
          </a:p>
        </p:txBody>
      </p:sp>
    </p:spTree>
    <p:extLst>
      <p:ext uri="{BB962C8B-B14F-4D97-AF65-F5344CB8AC3E}">
        <p14:creationId xmlns:p14="http://schemas.microsoft.com/office/powerpoint/2010/main" val="2638683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PROGRAMLAMA ADIMLARI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" t="22438" r="26367" b="33267"/>
          <a:stretch>
            <a:fillRect/>
          </a:stretch>
        </p:blipFill>
        <p:spPr bwMode="auto">
          <a:xfrm>
            <a:off x="2657092" y="1232470"/>
            <a:ext cx="7780869" cy="4823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3127" t="22438" r="26367" b="33267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794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PROGRAMLAMA ADIMLARI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634019" y="1107768"/>
            <a:ext cx="2795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tr-T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tr-TR" altLang="tr-T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altLang="tr-T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122</a:t>
            </a:r>
            <a:r>
              <a:rPr lang="tr-TR" altLang="tr-T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en-GB" altLang="tr-T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zone </a:t>
            </a:r>
            <a:r>
              <a:rPr lang="en-GB" altLang="tr-T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seçenekleri</a:t>
            </a:r>
            <a:endParaRPr lang="tr-T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608967" y="1868046"/>
            <a:ext cx="8159750" cy="39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GB" altLang="tr-T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P 122 E zone no E </a:t>
            </a:r>
            <a:r>
              <a:rPr lang="en-GB" altLang="tr-TR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yapıldığı</a:t>
            </a:r>
            <a:r>
              <a:rPr lang="en-GB" altLang="tr-T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 </a:t>
            </a:r>
            <a:r>
              <a:rPr lang="en-GB" altLang="tr-TR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takdirde</a:t>
            </a:r>
            <a:r>
              <a:rPr lang="en-GB" altLang="tr-T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 </a:t>
            </a:r>
            <a:r>
              <a:rPr lang="en-GB" altLang="tr-TR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karşımıza</a:t>
            </a:r>
            <a:r>
              <a:rPr lang="en-GB" altLang="tr-T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 </a:t>
            </a:r>
            <a:r>
              <a:rPr lang="en-GB" altLang="tr-TR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gelecek</a:t>
            </a:r>
            <a:r>
              <a:rPr lang="en-GB" altLang="tr-T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 </a:t>
            </a:r>
            <a:r>
              <a:rPr lang="en-GB" altLang="tr-TR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olan</a:t>
            </a:r>
            <a:r>
              <a:rPr lang="en-GB" altLang="tr-T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 </a:t>
            </a:r>
            <a:r>
              <a:rPr lang="tr-TR" altLang="tr-T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seçenekler: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185479" y="2949134"/>
            <a:ext cx="31146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_   _    _    _    _    _    _    _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206117" y="2790384"/>
            <a:ext cx="30638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1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6769804" y="2804671"/>
            <a:ext cx="3063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5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7201604" y="2804671"/>
            <a:ext cx="3063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6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7581017" y="2790384"/>
            <a:ext cx="30638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7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412367" y="3452371"/>
            <a:ext cx="11874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Zone aktif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6212592" y="3452371"/>
            <a:ext cx="1428750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Kablosuz </a:t>
            </a:r>
          </a:p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zone</a:t>
            </a:r>
            <a:endParaRPr lang="tr-TR" altLang="tr-TR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7509579" y="3955609"/>
            <a:ext cx="181592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GB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Stay</a:t>
            </a: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’de</a:t>
            </a:r>
            <a:r>
              <a:rPr lang="en-GB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 </a:t>
            </a: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devrede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8230304" y="3452371"/>
            <a:ext cx="1809832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B</a:t>
            </a:r>
            <a:r>
              <a:rPr lang="en-GB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ypass</a:t>
            </a: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 edilebilir</a:t>
            </a: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477375" y="5006533"/>
            <a:ext cx="7197634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</a:pP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* </a:t>
            </a:r>
            <a:r>
              <a:rPr lang="en-GB" altLang="tr-TR" dirty="0" err="1">
                <a:solidFill>
                  <a:srgbClr val="0070C0"/>
                </a:solidFill>
                <a:latin typeface="Tahoma" panose="020B0604030504040204" pitchFamily="34" charset="0"/>
              </a:rPr>
              <a:t>Fabrika</a:t>
            </a:r>
            <a:r>
              <a:rPr lang="en-GB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 </a:t>
            </a: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çıkışı</a:t>
            </a:r>
            <a:r>
              <a:rPr lang="en-GB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 </a:t>
            </a: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8/16 Panellerde </a:t>
            </a:r>
            <a:r>
              <a:rPr lang="en-GB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ilk 8 zone </a:t>
            </a: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için </a:t>
            </a:r>
            <a:r>
              <a:rPr lang="en-GB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1,</a:t>
            </a: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 </a:t>
            </a:r>
            <a:r>
              <a:rPr lang="en-GB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6,</a:t>
            </a: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 </a:t>
            </a:r>
            <a:r>
              <a:rPr lang="en-GB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7 </a:t>
            </a: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seçilidir *</a:t>
            </a:r>
          </a:p>
          <a:p>
            <a:pPr>
              <a:lnSpc>
                <a:spcPct val="100000"/>
              </a:lnSpc>
              <a:buClrTx/>
            </a:pP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 </a:t>
            </a:r>
          </a:p>
          <a:p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* </a:t>
            </a:r>
            <a:r>
              <a:rPr lang="en-GB" altLang="tr-TR" dirty="0" err="1">
                <a:solidFill>
                  <a:srgbClr val="0070C0"/>
                </a:solidFill>
                <a:latin typeface="Tahoma" panose="020B0604030504040204" pitchFamily="34" charset="0"/>
              </a:rPr>
              <a:t>Fabrika</a:t>
            </a:r>
            <a:r>
              <a:rPr lang="en-GB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 </a:t>
            </a: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çıkışı</a:t>
            </a:r>
            <a:r>
              <a:rPr lang="en-GB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 </a:t>
            </a: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4/8 Panellerde bütün </a:t>
            </a:r>
            <a:r>
              <a:rPr lang="en-GB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zone</a:t>
            </a: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 </a:t>
            </a:r>
            <a:r>
              <a:rPr lang="tr-TR" altLang="tr-TR" dirty="0" err="1">
                <a:solidFill>
                  <a:srgbClr val="0070C0"/>
                </a:solidFill>
                <a:latin typeface="Tahoma" panose="020B0604030504040204" pitchFamily="34" charset="0"/>
              </a:rPr>
              <a:t>lar</a:t>
            </a: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 </a:t>
            </a:r>
            <a:r>
              <a:rPr lang="en-GB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1,</a:t>
            </a: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 </a:t>
            </a:r>
            <a:r>
              <a:rPr lang="en-GB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6,</a:t>
            </a: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 </a:t>
            </a:r>
            <a:r>
              <a:rPr lang="en-GB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7 </a:t>
            </a: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seçilidir * </a:t>
            </a:r>
          </a:p>
          <a:p>
            <a:pPr marL="285750" indent="-285750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endParaRPr lang="tr-TR" altLang="tr-TR" dirty="0">
              <a:solidFill>
                <a:srgbClr val="0070C0"/>
              </a:solidFill>
              <a:latin typeface="Tahoma" panose="020B0604030504040204" pitchFamily="34" charset="0"/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5275967" y="3256643"/>
            <a:ext cx="1587" cy="2159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6860292" y="3256643"/>
            <a:ext cx="1587" cy="28733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7266783" y="3256643"/>
            <a:ext cx="1588" cy="28733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7280231" y="3523809"/>
            <a:ext cx="574675" cy="158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7868354" y="3523809"/>
            <a:ext cx="1588" cy="50482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7725479" y="3236471"/>
            <a:ext cx="1588" cy="71438"/>
          </a:xfrm>
          <a:prstGeom prst="line">
            <a:avLst/>
          </a:prstGeom>
          <a:noFill/>
          <a:ln w="936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7725479" y="3307909"/>
            <a:ext cx="863600" cy="158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8589079" y="3307909"/>
            <a:ext cx="1588" cy="215900"/>
          </a:xfrm>
          <a:prstGeom prst="line">
            <a:avLst/>
          </a:prstGeom>
          <a:noFill/>
          <a:ln w="936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82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PROGRAMLAMA ADIMLARI</a:t>
            </a: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3293790" y="2028326"/>
            <a:ext cx="7277100" cy="64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GB" altLang="tr-TR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P 123 E zone no E </a:t>
            </a:r>
            <a:r>
              <a:rPr lang="en-GB" altLang="tr-T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yapıldığı</a:t>
            </a:r>
            <a:r>
              <a:rPr lang="en-GB" altLang="tr-TR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 </a:t>
            </a:r>
            <a:r>
              <a:rPr lang="en-GB" altLang="tr-T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takdirde</a:t>
            </a:r>
            <a:r>
              <a:rPr lang="en-GB" altLang="tr-TR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 </a:t>
            </a:r>
            <a:r>
              <a:rPr lang="en-GB" altLang="tr-T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karşımıza</a:t>
            </a:r>
            <a:r>
              <a:rPr lang="en-GB" altLang="tr-TR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 </a:t>
            </a:r>
            <a:r>
              <a:rPr lang="en-GB" altLang="tr-T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gelecek</a:t>
            </a:r>
            <a:r>
              <a:rPr lang="en-GB" altLang="tr-TR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 </a:t>
            </a:r>
            <a:r>
              <a:rPr lang="en-GB" altLang="tr-T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olan</a:t>
            </a:r>
            <a:r>
              <a:rPr lang="en-GB" altLang="tr-TR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 </a:t>
            </a:r>
            <a:r>
              <a:rPr lang="tr-TR" altLang="tr-TR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seçenekler</a:t>
            </a:r>
          </a:p>
          <a:p>
            <a:pPr>
              <a:lnSpc>
                <a:spcPct val="100000"/>
              </a:lnSpc>
              <a:buClrTx/>
              <a:buFontTx/>
              <a:buNone/>
            </a:pPr>
            <a:endParaRPr lang="tr-TR" altLang="tr-TR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4935265" y="3403101"/>
            <a:ext cx="418941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_     _      _      _      _      _      _      _ 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4946377" y="3244351"/>
            <a:ext cx="3063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1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5417865" y="3258638"/>
            <a:ext cx="30638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2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7095852" y="3258638"/>
            <a:ext cx="3063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5</a:t>
            </a: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6951390" y="3258638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8248377" y="3244351"/>
            <a:ext cx="3063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7</a:t>
            </a: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5994127" y="3244351"/>
            <a:ext cx="3063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3</a:t>
            </a: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3938315" y="3820613"/>
            <a:ext cx="143033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Takipçi </a:t>
            </a:r>
            <a:r>
              <a:rPr lang="tr-TR" altLang="tr-T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zone</a:t>
            </a:r>
            <a:endParaRPr lang="tr-TR" altLang="tr-TR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4154215" y="4252413"/>
            <a:ext cx="20605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Çift tetikleme zone</a:t>
            </a:r>
          </a:p>
        </p:txBody>
      </p:sp>
      <p:sp>
        <p:nvSpPr>
          <p:cNvPr id="34" name="Text Box 12"/>
          <p:cNvSpPr txBox="1">
            <a:spLocks noChangeArrowheads="1"/>
          </p:cNvSpPr>
          <p:nvPr/>
        </p:nvSpPr>
        <p:spPr bwMode="auto">
          <a:xfrm>
            <a:off x="5522640" y="4757238"/>
            <a:ext cx="14668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24 saat zone</a:t>
            </a: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6286123" y="3893638"/>
            <a:ext cx="2208213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24 saat yangın </a:t>
            </a:r>
            <a:r>
              <a:rPr lang="tr-TR" altLang="tr-T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zone</a:t>
            </a:r>
            <a:endParaRPr lang="tr-TR" altLang="tr-TR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7683227" y="4468313"/>
            <a:ext cx="135572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Chime zone</a:t>
            </a:r>
          </a:p>
        </p:txBody>
      </p:sp>
      <p:sp>
        <p:nvSpPr>
          <p:cNvPr id="37" name="Line 15"/>
          <p:cNvSpPr>
            <a:spLocks noChangeShapeType="1"/>
          </p:cNvSpPr>
          <p:nvPr/>
        </p:nvSpPr>
        <p:spPr bwMode="auto">
          <a:xfrm>
            <a:off x="5096394" y="3712585"/>
            <a:ext cx="1587" cy="20955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Line 16"/>
          <p:cNvSpPr>
            <a:spLocks noChangeShapeType="1"/>
          </p:cNvSpPr>
          <p:nvPr/>
        </p:nvSpPr>
        <p:spPr bwMode="auto">
          <a:xfrm>
            <a:off x="5522640" y="3711870"/>
            <a:ext cx="1587" cy="540544"/>
          </a:xfrm>
          <a:prstGeom prst="line">
            <a:avLst/>
          </a:prstGeom>
          <a:noFill/>
          <a:ln w="936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Line 17"/>
          <p:cNvSpPr>
            <a:spLocks noChangeShapeType="1"/>
          </p:cNvSpPr>
          <p:nvPr/>
        </p:nvSpPr>
        <p:spPr bwMode="auto">
          <a:xfrm>
            <a:off x="6097314" y="3711870"/>
            <a:ext cx="3176" cy="540544"/>
          </a:xfrm>
          <a:prstGeom prst="line">
            <a:avLst/>
          </a:prstGeom>
          <a:noFill/>
          <a:ln w="936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Line 18"/>
          <p:cNvSpPr>
            <a:spLocks noChangeShapeType="1"/>
          </p:cNvSpPr>
          <p:nvPr/>
        </p:nvSpPr>
        <p:spPr bwMode="auto">
          <a:xfrm>
            <a:off x="6098902" y="4252413"/>
            <a:ext cx="215900" cy="1588"/>
          </a:xfrm>
          <a:prstGeom prst="line">
            <a:avLst/>
          </a:prstGeom>
          <a:noFill/>
          <a:ln w="936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Line 19"/>
          <p:cNvSpPr>
            <a:spLocks noChangeShapeType="1"/>
          </p:cNvSpPr>
          <p:nvPr/>
        </p:nvSpPr>
        <p:spPr bwMode="auto">
          <a:xfrm>
            <a:off x="6314802" y="4252413"/>
            <a:ext cx="1588" cy="576263"/>
          </a:xfrm>
          <a:prstGeom prst="line">
            <a:avLst/>
          </a:prstGeom>
          <a:noFill/>
          <a:ln w="936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Line 20"/>
          <p:cNvSpPr>
            <a:spLocks noChangeShapeType="1"/>
          </p:cNvSpPr>
          <p:nvPr/>
        </p:nvSpPr>
        <p:spPr bwMode="auto">
          <a:xfrm>
            <a:off x="7169588" y="3711869"/>
            <a:ext cx="1588" cy="288925"/>
          </a:xfrm>
          <a:prstGeom prst="line">
            <a:avLst/>
          </a:prstGeom>
          <a:noFill/>
          <a:ln w="936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Line 21"/>
          <p:cNvSpPr>
            <a:spLocks noChangeShapeType="1"/>
          </p:cNvSpPr>
          <p:nvPr/>
        </p:nvSpPr>
        <p:spPr bwMode="auto">
          <a:xfrm>
            <a:off x="8280127" y="3704648"/>
            <a:ext cx="1588" cy="217487"/>
          </a:xfrm>
          <a:prstGeom prst="line">
            <a:avLst/>
          </a:prstGeom>
          <a:noFill/>
          <a:ln w="936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Line 22"/>
          <p:cNvSpPr>
            <a:spLocks noChangeShapeType="1"/>
          </p:cNvSpPr>
          <p:nvPr/>
        </p:nvSpPr>
        <p:spPr bwMode="auto">
          <a:xfrm>
            <a:off x="8283302" y="3911986"/>
            <a:ext cx="144463" cy="1588"/>
          </a:xfrm>
          <a:prstGeom prst="line">
            <a:avLst/>
          </a:prstGeom>
          <a:noFill/>
          <a:ln w="936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Line 23"/>
          <p:cNvSpPr>
            <a:spLocks noChangeShapeType="1"/>
          </p:cNvSpPr>
          <p:nvPr/>
        </p:nvSpPr>
        <p:spPr bwMode="auto">
          <a:xfrm>
            <a:off x="8427765" y="3911986"/>
            <a:ext cx="1587" cy="647700"/>
          </a:xfrm>
          <a:prstGeom prst="line">
            <a:avLst/>
          </a:prstGeom>
          <a:noFill/>
          <a:ln w="936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Text Box 24"/>
          <p:cNvSpPr txBox="1">
            <a:spLocks noChangeArrowheads="1"/>
          </p:cNvSpPr>
          <p:nvPr/>
        </p:nvSpPr>
        <p:spPr bwMode="auto">
          <a:xfrm>
            <a:off x="3508102" y="5628776"/>
            <a:ext cx="6740525" cy="64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* * Fabrika çıkışı yalnızca 2. </a:t>
            </a:r>
            <a:r>
              <a:rPr lang="tr-TR" altLang="tr-TR" dirty="0" err="1">
                <a:solidFill>
                  <a:srgbClr val="0070C0"/>
                </a:solidFill>
                <a:latin typeface="Tahoma" panose="020B0604030504040204" pitchFamily="34" charset="0"/>
              </a:rPr>
              <a:t>zone</a:t>
            </a: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 için 1 </a:t>
            </a:r>
            <a:r>
              <a:rPr lang="tr-TR" altLang="tr-TR" dirty="0" err="1">
                <a:solidFill>
                  <a:srgbClr val="0070C0"/>
                </a:solidFill>
                <a:latin typeface="Tahoma" panose="020B0604030504040204" pitchFamily="34" charset="0"/>
              </a:rPr>
              <a:t>no’lu</a:t>
            </a:r>
            <a:r>
              <a:rPr lang="tr-TR" altLang="tr-TR" dirty="0">
                <a:solidFill>
                  <a:srgbClr val="0070C0"/>
                </a:solidFill>
                <a:latin typeface="Tahoma" panose="020B0604030504040204" pitchFamily="34" charset="0"/>
              </a:rPr>
              <a:t> opsiyon seçilidir * *</a:t>
            </a:r>
          </a:p>
          <a:p>
            <a:pPr>
              <a:lnSpc>
                <a:spcPct val="100000"/>
              </a:lnSpc>
              <a:buClrTx/>
              <a:buFontTx/>
              <a:buNone/>
            </a:pPr>
            <a:endParaRPr lang="tr-TR" altLang="tr-TR" dirty="0">
              <a:latin typeface="Tahoma" panose="020B0604030504040204" pitchFamily="34" charset="0"/>
            </a:endParaRPr>
          </a:p>
        </p:txBody>
      </p:sp>
      <p:sp>
        <p:nvSpPr>
          <p:cNvPr id="47" name="Rectangle 1"/>
          <p:cNvSpPr txBox="1">
            <a:spLocks noChangeArrowheads="1"/>
          </p:cNvSpPr>
          <p:nvPr/>
        </p:nvSpPr>
        <p:spPr>
          <a:xfrm>
            <a:off x="2608967" y="1040901"/>
            <a:ext cx="8229600" cy="763587"/>
          </a:xfrm>
          <a:prstGeom prst="rect">
            <a:avLst/>
          </a:prstGeom>
          <a:ln/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tr-TR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 123</a:t>
            </a:r>
            <a:r>
              <a:rPr lang="tr-TR" altLang="tr-TR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ek</a:t>
            </a:r>
            <a:r>
              <a:rPr lang="en-GB" altLang="tr-TR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zone </a:t>
            </a:r>
            <a:r>
              <a:rPr lang="en-GB" altLang="tr-TR" sz="1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seçenekleri</a:t>
            </a:r>
            <a:endParaRPr lang="en-GB" altLang="tr-TR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9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283" y="1535504"/>
            <a:ext cx="8546426" cy="5540024"/>
          </a:xfr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843" y="361596"/>
            <a:ext cx="3142857" cy="1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22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RUNNER U/D YAZILIM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890" y="1215572"/>
            <a:ext cx="6298183" cy="3908520"/>
          </a:xfrm>
          <a:prstGeom prst="rect">
            <a:avLst/>
          </a:prstGeom>
        </p:spPr>
      </p:pic>
      <p:sp>
        <p:nvSpPr>
          <p:cNvPr id="21" name="Unvan 1"/>
          <p:cNvSpPr txBox="1">
            <a:spLocks/>
          </p:cNvSpPr>
          <p:nvPr/>
        </p:nvSpPr>
        <p:spPr>
          <a:xfrm>
            <a:off x="2770361" y="5279367"/>
            <a:ext cx="8825243" cy="157863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sz="3200" dirty="0"/>
              <a:t>Fabrikasyon Kullanıcı Adı ve Şifre PW16S’ </a:t>
            </a:r>
            <a:r>
              <a:rPr lang="tr-TR" sz="3200" dirty="0" err="1"/>
              <a:t>dir</a:t>
            </a:r>
            <a:r>
              <a:rPr lang="tr-TR" sz="3200" dirty="0"/>
              <a:t>.</a:t>
            </a:r>
          </a:p>
          <a:p>
            <a:endParaRPr lang="tr-TR" sz="3200" dirty="0"/>
          </a:p>
          <a:p>
            <a:r>
              <a:rPr lang="tr-TR" sz="3200" b="1" dirty="0">
                <a:hlinkClick r:id="rId3"/>
              </a:rPr>
              <a:t>http://www.elektromaks.com.tr/uploaded/c1c022407d23436ab84d34b4ffc8ad83.zip</a:t>
            </a:r>
            <a:r>
              <a:rPr lang="tr-TR" sz="3200" b="1" dirty="0"/>
              <a:t> adresinden program  indirilir.</a:t>
            </a:r>
          </a:p>
        </p:txBody>
      </p:sp>
    </p:spTree>
    <p:extLst>
      <p:ext uri="{BB962C8B-B14F-4D97-AF65-F5344CB8AC3E}">
        <p14:creationId xmlns:p14="http://schemas.microsoft.com/office/powerpoint/2010/main" val="419341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RUNNER U/D YAZILIM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160939"/>
            <a:ext cx="6830614" cy="558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17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RUNNER U/D YAZILIM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879" y="1082312"/>
            <a:ext cx="6999727" cy="568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50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RUNNER U/D YAZILIM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519" y="1108605"/>
            <a:ext cx="6905156" cy="567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5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RUNNER U/D YAZILIM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897" y="1114788"/>
            <a:ext cx="6936225" cy="567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1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RUNNER U/D YAZILIM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907" y="1085989"/>
            <a:ext cx="7014718" cy="5682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8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94139"/>
          </a:xfrm>
        </p:spPr>
        <p:txBody>
          <a:bodyPr>
            <a:normAutofit/>
          </a:bodyPr>
          <a:lstStyle/>
          <a:p>
            <a:r>
              <a:rPr lang="tr-TR" dirty="0"/>
              <a:t>4G IP MODULE  FOR RUNNER</a:t>
            </a:r>
          </a:p>
        </p:txBody>
      </p:sp>
      <p:pic>
        <p:nvPicPr>
          <p:cNvPr id="1026" name="Picture 2" descr="C:\Users\TEKNIK\Desktop\3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729" y="1521067"/>
            <a:ext cx="9452874" cy="46442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6A2A6139-217B-4ED5-95C9-51D0BB0EF72A}"/>
              </a:ext>
            </a:extLst>
          </p:cNvPr>
          <p:cNvSpPr txBox="1"/>
          <p:nvPr/>
        </p:nvSpPr>
        <p:spPr>
          <a:xfrm>
            <a:off x="2699658" y="4586514"/>
            <a:ext cx="1810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>
                <a:solidFill>
                  <a:schemeClr val="accent2">
                    <a:lumMod val="75000"/>
                  </a:schemeClr>
                </a:solidFill>
                <a:highlight>
                  <a:srgbClr val="C0C0C0"/>
                </a:highlight>
              </a:rPr>
              <a:t>4G-IP MODULE</a:t>
            </a:r>
          </a:p>
        </p:txBody>
      </p:sp>
    </p:spTree>
    <p:extLst>
      <p:ext uri="{BB962C8B-B14F-4D97-AF65-F5344CB8AC3E}">
        <p14:creationId xmlns:p14="http://schemas.microsoft.com/office/powerpoint/2010/main" val="301054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94139"/>
          </a:xfrm>
        </p:spPr>
        <p:txBody>
          <a:bodyPr>
            <a:normAutofit/>
          </a:bodyPr>
          <a:lstStyle/>
          <a:p>
            <a:r>
              <a:rPr lang="tr-TR" dirty="0"/>
              <a:t>4G IP MODULE  FOR RUNNER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691442" y="1604513"/>
            <a:ext cx="88679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R4816-4G-IP IP modülü, 4G hücresel kart takılı standart bir R4816-IP modülünden oluşur. Ağırlıklı olarak hücresel izleme için tasarlanmıştır ancak yedek yol olarak GPRS veya birincil raporlama yolu ile kablolu bir Ethernet sistemi olarak çalışabilir. Metin veya e-postalar yoluyla IP İzleme ve kişisel izlemeyi destekler. Raporlama Seçeneği Kişisel Olarak 32 Adede Kadar </a:t>
            </a:r>
            <a:r>
              <a:rPr lang="tr-TR" dirty="0" err="1"/>
              <a:t>Opsiyonel</a:t>
            </a:r>
            <a:r>
              <a:rPr lang="tr-TR" dirty="0"/>
              <a:t> Değiştirilebilir, İstenildiği Taktirde </a:t>
            </a:r>
            <a:r>
              <a:rPr lang="tr-TR" dirty="0" err="1"/>
              <a:t>Opsiyonel</a:t>
            </a:r>
            <a:r>
              <a:rPr lang="tr-TR" dirty="0"/>
              <a:t> Dil Seçeneği İle İstenilen Rapor Manuel Yazılabilir.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691442" y="3922285"/>
            <a:ext cx="797080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ÇİFT YOL İZLEME </a:t>
            </a:r>
          </a:p>
          <a:p>
            <a:r>
              <a:rPr lang="tr-TR" dirty="0"/>
              <a:t>- Universal </a:t>
            </a:r>
            <a:r>
              <a:rPr lang="tr-TR" dirty="0" err="1"/>
              <a:t>LAN'dan</a:t>
            </a:r>
            <a:r>
              <a:rPr lang="tr-TR" dirty="0"/>
              <a:t> </a:t>
            </a:r>
            <a:r>
              <a:rPr lang="tr-TR" dirty="0" err="1"/>
              <a:t>PSTN'ye</a:t>
            </a:r>
            <a:r>
              <a:rPr lang="tr-TR" dirty="0"/>
              <a:t> raporlama modülü</a:t>
            </a:r>
          </a:p>
          <a:p>
            <a:r>
              <a:rPr lang="tr-TR" dirty="0"/>
              <a:t>- </a:t>
            </a:r>
            <a:r>
              <a:rPr lang="tr-TR" dirty="0" err="1"/>
              <a:t>Gprs</a:t>
            </a:r>
            <a:r>
              <a:rPr lang="tr-TR" dirty="0"/>
              <a:t> Yedekli veya IP, GPRS ve SMS Beraber Çalışma Olanağı </a:t>
            </a:r>
          </a:p>
          <a:p>
            <a:r>
              <a:rPr lang="tr-TR" dirty="0"/>
              <a:t>- Kişiye Özel Mail Yolu İle 32 Adet </a:t>
            </a:r>
            <a:r>
              <a:rPr lang="tr-TR" dirty="0" err="1"/>
              <a:t>Opsiyonel</a:t>
            </a:r>
            <a:r>
              <a:rPr lang="tr-TR" dirty="0"/>
              <a:t> Olay Raporlama</a:t>
            </a:r>
          </a:p>
          <a:p>
            <a:r>
              <a:rPr lang="tr-TR" dirty="0"/>
              <a:t>- Kişiye Özel SMS İle 32 Adet </a:t>
            </a:r>
            <a:r>
              <a:rPr lang="tr-TR" dirty="0" err="1"/>
              <a:t>Opsiyonel</a:t>
            </a:r>
            <a:r>
              <a:rPr lang="tr-TR" dirty="0"/>
              <a:t> Olay Raporlama</a:t>
            </a:r>
          </a:p>
          <a:p>
            <a:r>
              <a:rPr lang="tr-TR" dirty="0"/>
              <a:t>- CSV, </a:t>
            </a:r>
            <a:r>
              <a:rPr lang="tr-TR" dirty="0" err="1"/>
              <a:t>Patriot</a:t>
            </a:r>
            <a:r>
              <a:rPr lang="tr-TR" dirty="0"/>
              <a:t> LS-30 ve AAP Şifreli İletişim Protokol  Seçenekleri</a:t>
            </a:r>
            <a:br>
              <a:rPr lang="tr-TR" dirty="0"/>
            </a:br>
            <a:r>
              <a:rPr lang="tr-TR" dirty="0"/>
              <a:t>- Yeni </a:t>
            </a:r>
            <a:r>
              <a:rPr lang="tr-TR" dirty="0" err="1"/>
              <a:t>Crow</a:t>
            </a:r>
            <a:r>
              <a:rPr lang="tr-TR" dirty="0"/>
              <a:t> </a:t>
            </a:r>
            <a:r>
              <a:rPr lang="tr-TR" dirty="0" err="1"/>
              <a:t>Receiver</a:t>
            </a:r>
            <a:r>
              <a:rPr lang="tr-TR" dirty="0"/>
              <a:t> Yazılım İle Alarm İzleme Merkezlerine Uyumludur</a:t>
            </a:r>
          </a:p>
        </p:txBody>
      </p:sp>
    </p:spTree>
    <p:extLst>
      <p:ext uri="{BB962C8B-B14F-4D97-AF65-F5344CB8AC3E}">
        <p14:creationId xmlns:p14="http://schemas.microsoft.com/office/powerpoint/2010/main" val="247370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94139"/>
          </a:xfrm>
        </p:spPr>
        <p:txBody>
          <a:bodyPr>
            <a:normAutofit/>
          </a:bodyPr>
          <a:lstStyle/>
          <a:p>
            <a:r>
              <a:rPr lang="tr-TR" dirty="0"/>
              <a:t>4G IP MODULE  FOR RUNNER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691442" y="1604513"/>
            <a:ext cx="886795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TEKNİK ÖZELLİKLER</a:t>
            </a:r>
          </a:p>
          <a:p>
            <a:r>
              <a:rPr lang="tr-TR" dirty="0"/>
              <a:t>- R4816-4G-IP Modülü, CID sinyallerini, IP üzerinden izlenmesi için verilere dönüştürür.</a:t>
            </a:r>
          </a:p>
          <a:p>
            <a:r>
              <a:rPr lang="tr-TR" dirty="0"/>
              <a:t>- Ünite, yalnızca bir Ethernet portu ve bir SIM modülü ile donatılmıştır, yalnızca hücresel izleme amacıyla, özel metin veya e-posta mesajları şeklindedir. </a:t>
            </a:r>
            <a:br>
              <a:rPr lang="tr-TR" dirty="0"/>
            </a:br>
            <a:r>
              <a:rPr lang="tr-TR" dirty="0"/>
              <a:t>- Özel mesajlar Şebeke arızası, pil ömrü, bölge aktivasyonları, panik, yangın, geri yükler ve daha fazlası gibi uyarılar içerir. </a:t>
            </a:r>
          </a:p>
          <a:p>
            <a:r>
              <a:rPr lang="tr-TR" dirty="0"/>
              <a:t>- Çıkış kontrolü ve SMS ile 2 x giriş kontrolü.  </a:t>
            </a:r>
          </a:p>
          <a:p>
            <a:r>
              <a:rPr lang="tr-TR" dirty="0"/>
              <a:t>- Tüm bilgiler R4816-4G-IP Modülüne dahili bir web tarayıcısı yardımıyla programlanır.</a:t>
            </a:r>
          </a:p>
          <a:p>
            <a:r>
              <a:rPr lang="tr-TR" dirty="0"/>
              <a:t>- Yeni ve mevcut sistemlerin uzaktan programlanmasına izin verir.</a:t>
            </a:r>
          </a:p>
          <a:p>
            <a:r>
              <a:rPr lang="tr-TR" dirty="0"/>
              <a:t>- R4816-4G-IP Modülü, herhangi bir ara ana makine ve devam eden herhangi bir donanım yükü olmaksızın doğrudan istenen izleme istasyonuyla konuşur.</a:t>
            </a:r>
          </a:p>
          <a:p>
            <a:r>
              <a:rPr lang="tr-TR" dirty="0"/>
              <a:t>- Yangın alarm panelinden IP veya GPRS ile İzleme yapılabilir.</a:t>
            </a:r>
          </a:p>
          <a:p>
            <a:r>
              <a:rPr lang="tr-TR" dirty="0"/>
              <a:t>- Gelecekteki güncellemeler için ürün güncelleştirilebilir.</a:t>
            </a:r>
          </a:p>
          <a:p>
            <a:r>
              <a:rPr lang="tr-TR" dirty="0"/>
              <a:t>- Birincil Ethernet, birincil hücresel veya hücresel yedeklemeli olarak </a:t>
            </a:r>
            <a:r>
              <a:rPr lang="tr-TR" dirty="0" err="1"/>
              <a:t>opsiyonel</a:t>
            </a:r>
            <a:r>
              <a:rPr lang="tr-TR" dirty="0"/>
              <a:t> iletişim seçeneği sunar.</a:t>
            </a:r>
          </a:p>
        </p:txBody>
      </p:sp>
    </p:spTree>
    <p:extLst>
      <p:ext uri="{BB962C8B-B14F-4D97-AF65-F5344CB8AC3E}">
        <p14:creationId xmlns:p14="http://schemas.microsoft.com/office/powerpoint/2010/main" val="274899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b="1" dirty="0"/>
              <a:t>TCP/IP MODÜL ÖZELLİKLERİ</a:t>
            </a:r>
          </a:p>
        </p:txBody>
      </p:sp>
      <p:sp>
        <p:nvSpPr>
          <p:cNvPr id="48" name="Rectangle 2"/>
          <p:cNvSpPr txBox="1">
            <a:spLocks noChangeArrowheads="1"/>
          </p:cNvSpPr>
          <p:nvPr/>
        </p:nvSpPr>
        <p:spPr>
          <a:xfrm>
            <a:off x="2608967" y="1035170"/>
            <a:ext cx="8229600" cy="5676181"/>
          </a:xfrm>
          <a:prstGeom prst="rect">
            <a:avLst/>
          </a:prstGeom>
          <a:ln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70C0"/>
              </a:buClr>
              <a:buSzPct val="80000"/>
              <a:buFont typeface="Wingdings" panose="05000000000000000000" pitchFamily="2" charset="2"/>
              <a:buChar char="q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altLang="tr-TR" sz="3200" dirty="0"/>
              <a:t>İnternet </a:t>
            </a:r>
            <a:r>
              <a:rPr lang="en-GB" altLang="tr-TR" sz="3200" dirty="0" err="1"/>
              <a:t>veya</a:t>
            </a:r>
            <a:r>
              <a:rPr lang="en-GB" altLang="tr-TR" sz="3200" dirty="0"/>
              <a:t> </a:t>
            </a:r>
            <a:r>
              <a:rPr lang="tr-TR" altLang="tr-TR" sz="3200" dirty="0"/>
              <a:t>N</a:t>
            </a:r>
            <a:r>
              <a:rPr lang="en-GB" altLang="tr-TR" sz="3200" dirty="0" err="1"/>
              <a:t>etwork</a:t>
            </a:r>
            <a:r>
              <a:rPr lang="en-GB" altLang="tr-TR" sz="3200" dirty="0"/>
              <a:t> </a:t>
            </a:r>
            <a:r>
              <a:rPr lang="en-GB" altLang="tr-TR" sz="3200" dirty="0" err="1"/>
              <a:t>üzerinden</a:t>
            </a:r>
            <a:r>
              <a:rPr lang="en-GB" altLang="tr-TR" sz="3200" dirty="0"/>
              <a:t> Haber</a:t>
            </a:r>
            <a:r>
              <a:rPr lang="tr-TR" altLang="tr-TR" sz="3200" dirty="0"/>
              <a:t> </a:t>
            </a:r>
            <a:r>
              <a:rPr lang="tr-TR" altLang="tr-TR" sz="3200" dirty="0" err="1"/>
              <a:t>Alm</a:t>
            </a:r>
            <a:r>
              <a:rPr lang="en-GB" altLang="tr-TR" sz="3200" dirty="0"/>
              <a:t>a </a:t>
            </a:r>
            <a:r>
              <a:rPr lang="en-GB" altLang="tr-TR" sz="3200" dirty="0" err="1"/>
              <a:t>Merkezi</a:t>
            </a:r>
            <a:r>
              <a:rPr lang="en-GB" altLang="tr-TR" sz="3200" dirty="0"/>
              <a:t> </a:t>
            </a:r>
            <a:r>
              <a:rPr lang="en-GB" altLang="tr-TR" sz="3200" dirty="0" err="1"/>
              <a:t>ile</a:t>
            </a:r>
            <a:r>
              <a:rPr lang="tr-TR" altLang="tr-TR" sz="3200" dirty="0"/>
              <a:t> bağlantı</a:t>
            </a:r>
          </a:p>
          <a:p>
            <a:pPr>
              <a:buClr>
                <a:srgbClr val="0070C0"/>
              </a:buClr>
              <a:buSzPct val="80000"/>
              <a:buFont typeface="Wingdings" panose="05000000000000000000" pitchFamily="2" charset="2"/>
              <a:buChar char="q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altLang="tr-TR" sz="3200" dirty="0" err="1"/>
              <a:t>Hızlı</a:t>
            </a:r>
            <a:r>
              <a:rPr lang="en-GB" altLang="tr-TR" sz="3200" dirty="0"/>
              <a:t> </a:t>
            </a:r>
            <a:r>
              <a:rPr lang="en-GB" altLang="tr-TR" sz="3200" dirty="0" err="1"/>
              <a:t>ve</a:t>
            </a:r>
            <a:r>
              <a:rPr lang="en-GB" altLang="tr-TR" sz="3200" dirty="0"/>
              <a:t> </a:t>
            </a:r>
            <a:r>
              <a:rPr lang="en-GB" altLang="tr-TR" sz="3200" dirty="0" err="1"/>
              <a:t>kesintisiz</a:t>
            </a:r>
            <a:r>
              <a:rPr lang="en-GB" altLang="tr-TR" sz="3200" dirty="0"/>
              <a:t> </a:t>
            </a:r>
            <a:r>
              <a:rPr lang="en-GB" altLang="tr-TR" sz="3200" dirty="0" err="1"/>
              <a:t>iletişim</a:t>
            </a:r>
            <a:endParaRPr lang="en-GB" altLang="tr-TR" sz="3200" dirty="0"/>
          </a:p>
          <a:p>
            <a:pPr>
              <a:buClr>
                <a:srgbClr val="0070C0"/>
              </a:buClr>
              <a:buSzPct val="80000"/>
              <a:buFont typeface="Wingdings" panose="05000000000000000000" pitchFamily="2" charset="2"/>
              <a:buChar char="q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altLang="tr-TR" sz="3200" dirty="0"/>
              <a:t>Test </a:t>
            </a:r>
            <a:r>
              <a:rPr lang="en-GB" altLang="tr-TR" sz="3200" dirty="0" err="1"/>
              <a:t>sinyali</a:t>
            </a:r>
            <a:r>
              <a:rPr lang="en-GB" altLang="tr-TR" sz="3200" dirty="0"/>
              <a:t> 2 </a:t>
            </a:r>
            <a:r>
              <a:rPr lang="en-GB" altLang="tr-TR" sz="3200" dirty="0" err="1"/>
              <a:t>dakikada</a:t>
            </a:r>
            <a:r>
              <a:rPr lang="en-GB" altLang="tr-TR" sz="3200" dirty="0"/>
              <a:t> </a:t>
            </a:r>
            <a:r>
              <a:rPr lang="en-GB" altLang="tr-TR" sz="3200" dirty="0" err="1"/>
              <a:t>bir</a:t>
            </a:r>
            <a:r>
              <a:rPr lang="tr-TR" altLang="tr-TR" sz="3200" dirty="0"/>
              <a:t> gönderilir</a:t>
            </a:r>
          </a:p>
          <a:p>
            <a:pPr>
              <a:buClr>
                <a:srgbClr val="0070C0"/>
              </a:buClr>
              <a:buSzPct val="80000"/>
              <a:buFont typeface="Wingdings" panose="05000000000000000000" pitchFamily="2" charset="2"/>
              <a:buChar char="q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tr-TR" altLang="tr-TR" sz="3200" dirty="0"/>
              <a:t>Telefon hattı gibi ek ücret gerektirmez</a:t>
            </a:r>
          </a:p>
          <a:p>
            <a:pPr>
              <a:buClr>
                <a:srgbClr val="0070C0"/>
              </a:buClr>
              <a:buSzPct val="80000"/>
              <a:buFont typeface="Wingdings" panose="05000000000000000000" pitchFamily="2" charset="2"/>
              <a:buChar char="q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tr-TR" altLang="tr-TR" sz="3200" dirty="0"/>
              <a:t>Standart Alarm Protokollerini Destekler</a:t>
            </a:r>
            <a:br>
              <a:rPr lang="tr-TR" altLang="tr-TR" sz="3200" dirty="0"/>
            </a:br>
            <a:r>
              <a:rPr lang="tr-TR" altLang="tr-TR" sz="3200" dirty="0"/>
              <a:t>(SIA/CID)</a:t>
            </a:r>
          </a:p>
          <a:p>
            <a:pPr>
              <a:buClr>
                <a:srgbClr val="0070C0"/>
              </a:buClr>
              <a:buSzPct val="80000"/>
              <a:buFont typeface="Wingdings" panose="05000000000000000000" pitchFamily="2" charset="2"/>
              <a:buChar char="q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tr-TR" altLang="tr-TR" sz="3200" dirty="0">
                <a:hlinkClick r:id="rId2"/>
              </a:rPr>
              <a:t>http://www.elektromaks.com.tr/uploaded/326d854150ae4de0980c38bd64dc8d26.rar</a:t>
            </a:r>
            <a:r>
              <a:rPr lang="tr-TR" altLang="tr-TR" sz="3200" dirty="0"/>
              <a:t>  </a:t>
            </a:r>
            <a:r>
              <a:rPr lang="tr-TR" altLang="tr-TR" sz="3200" b="1" dirty="0"/>
              <a:t>adresinden indirilir</a:t>
            </a:r>
            <a:r>
              <a:rPr lang="tr-TR" altLang="tr-TR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5038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44065" y="234614"/>
            <a:ext cx="9493578" cy="1280890"/>
          </a:xfrm>
        </p:spPr>
        <p:txBody>
          <a:bodyPr/>
          <a:lstStyle/>
          <a:p>
            <a:r>
              <a:rPr lang="tr-TR" dirty="0"/>
              <a:t>RUNNER 4/8 ve 8/16  ALARM PANELİ GENEL ÖZELLİKLERİ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348346" y="1601376"/>
            <a:ext cx="9843654" cy="4946073"/>
          </a:xfrm>
        </p:spPr>
        <p:txBody>
          <a:bodyPr>
            <a:normAutofit fontScale="92500" lnSpcReduction="20000"/>
          </a:bodyPr>
          <a:lstStyle/>
          <a:p>
            <a:r>
              <a:rPr lang="en-GB" altLang="tr-TR" sz="2000" dirty="0"/>
              <a:t>2 </a:t>
            </a:r>
            <a:r>
              <a:rPr lang="tr-TR" altLang="tr-TR" sz="2000" dirty="0"/>
              <a:t>BÖLGEYE AYRILABİLİR (</a:t>
            </a:r>
            <a:r>
              <a:rPr lang="tr-TR" altLang="tr-TR" sz="2000" dirty="0" err="1"/>
              <a:t>Partition</a:t>
            </a:r>
            <a:r>
              <a:rPr lang="tr-TR" altLang="tr-TR" sz="2000" dirty="0"/>
              <a:t>)</a:t>
            </a:r>
          </a:p>
          <a:p>
            <a:r>
              <a:rPr lang="en-GB" altLang="tr-TR" sz="2000" dirty="0"/>
              <a:t>8 ADET KEYPAD BAĞLANABİLİR</a:t>
            </a:r>
          </a:p>
          <a:p>
            <a:r>
              <a:rPr lang="en-GB" altLang="tr-TR" sz="2000" dirty="0"/>
              <a:t>2 </a:t>
            </a:r>
            <a:r>
              <a:rPr lang="tr-TR" altLang="tr-TR" sz="2000" dirty="0"/>
              <a:t>veya </a:t>
            </a:r>
            <a:r>
              <a:rPr lang="en-GB" altLang="tr-TR" sz="2000" dirty="0"/>
              <a:t>4 ADET PROGRAMLANABİLİR ÇIKIŞ</a:t>
            </a:r>
            <a:r>
              <a:rPr lang="tr-TR" altLang="tr-TR" sz="2000" dirty="0"/>
              <a:t> MEVCUTTUR</a:t>
            </a:r>
          </a:p>
          <a:p>
            <a:r>
              <a:rPr lang="tr-TR" altLang="tr-TR" sz="2000" dirty="0"/>
              <a:t>12V BESLEME ÇIKIŞLARI AYRI AYRI ELEKTRONİK KORUMALIDIR</a:t>
            </a:r>
          </a:p>
          <a:p>
            <a:r>
              <a:rPr lang="en-GB" altLang="tr-TR" sz="2000" dirty="0"/>
              <a:t>100 AD</a:t>
            </a:r>
            <a:r>
              <a:rPr lang="tr-TR" altLang="tr-TR" sz="2000" dirty="0"/>
              <a:t>EDE KADAR</a:t>
            </a:r>
            <a:r>
              <a:rPr lang="en-GB" altLang="tr-TR" sz="2000" dirty="0"/>
              <a:t> KULLANICI </a:t>
            </a:r>
            <a:r>
              <a:rPr lang="tr-TR" altLang="tr-TR" sz="2000" dirty="0"/>
              <a:t>ŞİFRESİ TANIMLANABİLİR</a:t>
            </a:r>
          </a:p>
          <a:p>
            <a:r>
              <a:rPr lang="en-GB" altLang="tr-TR" sz="2000" dirty="0"/>
              <a:t>80 ADET UZAKTAN KUMANDA T</a:t>
            </a:r>
            <a:r>
              <a:rPr lang="tr-TR" altLang="tr-TR" sz="2000" dirty="0"/>
              <a:t>UŞU TANIMLANABİLİR</a:t>
            </a:r>
          </a:p>
          <a:p>
            <a:r>
              <a:rPr lang="tr-TR" altLang="tr-TR" sz="2000" dirty="0"/>
              <a:t>LCD KEYPAD’DE YÖN TUŞLARIYLA MENÜDE KOLAYCA DOLAŞILABİLİR</a:t>
            </a:r>
          </a:p>
          <a:p>
            <a:r>
              <a:rPr lang="en-GB" altLang="tr-TR" sz="2000" dirty="0"/>
              <a:t>U</a:t>
            </a:r>
            <a:r>
              <a:rPr lang="tr-TR" altLang="tr-TR" sz="2000" dirty="0"/>
              <a:t> / </a:t>
            </a:r>
            <a:r>
              <a:rPr lang="en-GB" altLang="tr-TR" sz="2000" dirty="0"/>
              <a:t>D YAZILIMI</a:t>
            </a:r>
            <a:r>
              <a:rPr lang="tr-TR" altLang="tr-TR" sz="2000" dirty="0"/>
              <a:t> İLE BİLGİSAYARDAN PROGRAMLANABİLİR</a:t>
            </a:r>
          </a:p>
          <a:p>
            <a:r>
              <a:rPr lang="en-GB" altLang="tr-TR" sz="2000" dirty="0"/>
              <a:t>KABLOLU VE KABLOSUZ </a:t>
            </a:r>
            <a:r>
              <a:rPr lang="tr-TR" altLang="tr-TR" sz="2000" dirty="0"/>
              <a:t>ÜRÜNLER ORTAK KULLANILABİLİR</a:t>
            </a:r>
          </a:p>
          <a:p>
            <a:r>
              <a:rPr lang="en-GB" altLang="tr-TR" sz="2000" dirty="0"/>
              <a:t>OTOMATİK </a:t>
            </a:r>
            <a:r>
              <a:rPr lang="tr-TR" altLang="tr-TR" sz="2000" dirty="0"/>
              <a:t>KURMA / AÇMA ZAMANLARI PROGRAMLANABİLİR</a:t>
            </a:r>
          </a:p>
          <a:p>
            <a:r>
              <a:rPr lang="tr-TR" altLang="tr-TR" sz="2000" dirty="0"/>
              <a:t>DAHİLİ TELEFON ARAYICI MEVCUTTUR</a:t>
            </a:r>
          </a:p>
          <a:p>
            <a:r>
              <a:rPr lang="en-GB" altLang="tr-TR" sz="2000" dirty="0"/>
              <a:t>TCP/IP</a:t>
            </a:r>
            <a:r>
              <a:rPr lang="tr-TR" altLang="tr-TR" sz="2000" dirty="0"/>
              <a:t> VB.</a:t>
            </a:r>
            <a:r>
              <a:rPr lang="en-GB" altLang="tr-TR" sz="2000" dirty="0"/>
              <a:t> MODÜL</a:t>
            </a:r>
            <a:r>
              <a:rPr lang="tr-TR" altLang="tr-TR" sz="2000" dirty="0"/>
              <a:t>LER İ</a:t>
            </a:r>
            <a:r>
              <a:rPr lang="en-GB" altLang="tr-TR" sz="2000" dirty="0"/>
              <a:t>LE </a:t>
            </a:r>
            <a:r>
              <a:rPr lang="tr-TR" altLang="tr-TR" sz="2000" dirty="0"/>
              <a:t>GÖZLEM MERKEZİNE</a:t>
            </a:r>
            <a:r>
              <a:rPr lang="en-GB" altLang="tr-TR" sz="2000" dirty="0"/>
              <a:t> BAĞLAN</a:t>
            </a:r>
            <a:r>
              <a:rPr lang="tr-TR" altLang="tr-TR" sz="2000" dirty="0"/>
              <a:t>ABİLİR</a:t>
            </a:r>
          </a:p>
          <a:p>
            <a:r>
              <a:rPr lang="tr-TR" altLang="tr-TR" sz="2000" dirty="0"/>
              <a:t>RUNNER IP MODÜL İLE ELİTE CONTROL UYGULAMASINDAN AKILLI TELEFONLARDAN KONTROL EDİLEBİLİR.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2305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TCP/IP MODÜL İNCELEMESİ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8967" y="1458563"/>
            <a:ext cx="8661530" cy="339381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8966" y="4852373"/>
            <a:ext cx="8661531" cy="665187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7095067" y="1168400"/>
            <a:ext cx="795866" cy="9482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7786415" y="1038350"/>
            <a:ext cx="1610248" cy="368300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bg1"/>
                </a:solidFill>
                <a:latin typeface="Tahoma" panose="020B0604030504040204" pitchFamily="34" charset="0"/>
              </a:rPr>
              <a:t>Durum </a:t>
            </a:r>
            <a:r>
              <a:rPr lang="tr-TR" altLang="tr-TR" dirty="0" err="1">
                <a:solidFill>
                  <a:schemeClr val="bg1"/>
                </a:solidFill>
                <a:latin typeface="Tahoma" panose="020B0604030504040204" pitchFamily="34" charset="0"/>
              </a:rPr>
              <a:t>Ledleri</a:t>
            </a:r>
            <a:endParaRPr lang="tr-TR" altLang="tr-TR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 rot="5400000">
            <a:off x="8579764" y="1375245"/>
            <a:ext cx="795866" cy="14561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9747841" y="1735562"/>
            <a:ext cx="1134660" cy="648512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bg1"/>
                </a:solidFill>
                <a:latin typeface="Tahoma" panose="020B0604030504040204" pitchFamily="34" charset="0"/>
              </a:rPr>
              <a:t>Database </a:t>
            </a:r>
            <a:r>
              <a:rPr lang="tr-TR" altLang="tr-TR" dirty="0" err="1">
                <a:solidFill>
                  <a:schemeClr val="bg1"/>
                </a:solidFill>
                <a:latin typeface="Tahoma" panose="020B0604030504040204" pitchFamily="34" charset="0"/>
              </a:rPr>
              <a:t>jack</a:t>
            </a:r>
            <a:endParaRPr lang="tr-TR" altLang="tr-TR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 rot="5400000">
            <a:off x="8147838" y="3613942"/>
            <a:ext cx="1472937" cy="21957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0021372" y="4199205"/>
            <a:ext cx="1249125" cy="1202510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bg1"/>
                </a:solidFill>
                <a:latin typeface="Tahoma" panose="020B0604030504040204" pitchFamily="34" charset="0"/>
              </a:rPr>
              <a:t>Panel Bağlantı</a:t>
            </a:r>
            <a:br>
              <a:rPr lang="tr-TR" altLang="tr-TR" dirty="0">
                <a:solidFill>
                  <a:schemeClr val="bg1"/>
                </a:solidFill>
                <a:latin typeface="Tahoma" panose="020B0604030504040204" pitchFamily="34" charset="0"/>
              </a:rPr>
            </a:br>
            <a:r>
              <a:rPr lang="tr-TR" altLang="tr-TR" dirty="0" err="1">
                <a:solidFill>
                  <a:schemeClr val="bg1"/>
                </a:solidFill>
                <a:latin typeface="Tahoma" panose="020B0604030504040204" pitchFamily="34" charset="0"/>
              </a:rPr>
              <a:t>jack</a:t>
            </a:r>
            <a:r>
              <a:rPr lang="tr-TR" altLang="tr-TR" dirty="0">
                <a:solidFill>
                  <a:schemeClr val="bg1"/>
                </a:solidFill>
                <a:latin typeface="Tahoma" panose="020B0604030504040204" pitchFamily="34" charset="0"/>
              </a:rPr>
              <a:t> ve </a:t>
            </a:r>
            <a:r>
              <a:rPr lang="tr-TR" altLang="tr-TR" dirty="0" err="1">
                <a:solidFill>
                  <a:schemeClr val="bg1"/>
                </a:solidFill>
                <a:latin typeface="Tahoma" panose="020B0604030504040204" pitchFamily="34" charset="0"/>
              </a:rPr>
              <a:t>klamensi</a:t>
            </a:r>
            <a:endParaRPr lang="tr-TR" altLang="tr-TR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8410367" y="2853980"/>
            <a:ext cx="1792412" cy="371513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bg1"/>
                </a:solidFill>
                <a:latin typeface="Tahoma" panose="020B0604030504040204" pitchFamily="34" charset="0"/>
              </a:rPr>
              <a:t>Network Girişi</a:t>
            </a:r>
          </a:p>
        </p:txBody>
      </p:sp>
      <p:sp>
        <p:nvSpPr>
          <p:cNvPr id="15" name="Oval 14"/>
          <p:cNvSpPr/>
          <p:nvPr/>
        </p:nvSpPr>
        <p:spPr>
          <a:xfrm>
            <a:off x="4553035" y="2326146"/>
            <a:ext cx="795866" cy="9482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3418375" y="2415197"/>
            <a:ext cx="1134660" cy="925511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bg1"/>
                </a:solidFill>
                <a:latin typeface="Tahoma" panose="020B0604030504040204" pitchFamily="34" charset="0"/>
              </a:rPr>
              <a:t>Program Başlatma Tuşu</a:t>
            </a:r>
          </a:p>
        </p:txBody>
      </p:sp>
      <p:sp>
        <p:nvSpPr>
          <p:cNvPr id="17" name="Oval 16"/>
          <p:cNvSpPr/>
          <p:nvPr/>
        </p:nvSpPr>
        <p:spPr>
          <a:xfrm>
            <a:off x="2611937" y="2322134"/>
            <a:ext cx="795866" cy="9482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453216" y="2423215"/>
            <a:ext cx="1134660" cy="648512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bg1"/>
                </a:solidFill>
                <a:latin typeface="Tahoma" panose="020B0604030504040204" pitchFamily="34" charset="0"/>
              </a:rPr>
              <a:t>Sabotaj </a:t>
            </a:r>
            <a:r>
              <a:rPr lang="tr-TR" altLang="tr-TR" dirty="0" err="1">
                <a:solidFill>
                  <a:schemeClr val="bg1"/>
                </a:solidFill>
                <a:latin typeface="Tahoma" panose="020B0604030504040204" pitchFamily="34" charset="0"/>
              </a:rPr>
              <a:t>Swich</a:t>
            </a:r>
            <a:endParaRPr lang="tr-TR" altLang="tr-TR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5126438" y="1454778"/>
            <a:ext cx="716079" cy="8532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3873888" y="1481023"/>
            <a:ext cx="1134660" cy="648512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 err="1">
                <a:solidFill>
                  <a:schemeClr val="bg1"/>
                </a:solidFill>
                <a:latin typeface="Tahoma" panose="020B0604030504040204" pitchFamily="34" charset="0"/>
              </a:rPr>
              <a:t>Reset</a:t>
            </a:r>
            <a:r>
              <a:rPr lang="tr-TR" altLang="tr-TR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tr-TR" altLang="tr-TR" dirty="0" err="1">
                <a:solidFill>
                  <a:schemeClr val="bg1"/>
                </a:solidFill>
                <a:latin typeface="Tahoma" panose="020B0604030504040204" pitchFamily="34" charset="0"/>
              </a:rPr>
              <a:t>Jumper</a:t>
            </a:r>
            <a:endParaRPr lang="tr-TR" altLang="tr-TR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92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TCP/IP MODÜL PANELE BAĞLANTISI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274" y="1231502"/>
            <a:ext cx="7643418" cy="88824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2734" y="2119742"/>
            <a:ext cx="7643417" cy="355295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8161" y="5672700"/>
            <a:ext cx="7643418" cy="841491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3404937" y="4138863"/>
            <a:ext cx="2129589" cy="15338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5602145" y="4420155"/>
            <a:ext cx="2723708" cy="648512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tr-TR" altLang="tr-TR" dirty="0">
                <a:solidFill>
                  <a:schemeClr val="bg1"/>
                </a:solidFill>
                <a:latin typeface="Tahoma" panose="020B0604030504040204" pitchFamily="34" charset="0"/>
              </a:rPr>
              <a:t>Panel Üzerindeki Bağlantı </a:t>
            </a:r>
            <a:r>
              <a:rPr lang="tr-TR" altLang="tr-TR" dirty="0" err="1">
                <a:solidFill>
                  <a:schemeClr val="bg1"/>
                </a:solidFill>
                <a:latin typeface="Tahoma" panose="020B0604030504040204" pitchFamily="34" charset="0"/>
              </a:rPr>
              <a:t>Jack</a:t>
            </a:r>
            <a:r>
              <a:rPr lang="tr-TR" altLang="tr-TR" dirty="0">
                <a:solidFill>
                  <a:schemeClr val="bg1"/>
                </a:solidFill>
                <a:latin typeface="Tahoma" panose="020B0604030504040204" pitchFamily="34" charset="0"/>
              </a:rPr>
              <a:t> ve </a:t>
            </a:r>
            <a:r>
              <a:rPr lang="tr-TR" altLang="tr-TR" dirty="0" err="1">
                <a:solidFill>
                  <a:schemeClr val="bg1"/>
                </a:solidFill>
                <a:latin typeface="Tahoma" panose="020B0604030504040204" pitchFamily="34" charset="0"/>
              </a:rPr>
              <a:t>Klamensi</a:t>
            </a:r>
            <a:endParaRPr lang="tr-TR" altLang="tr-TR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89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TCP/IP PROGRAMLAMA ADIMLARI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752806" y="1056009"/>
            <a:ext cx="35493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spcAft>
                <a:spcPts val="0"/>
              </a:spcAft>
            </a:pPr>
            <a:r>
              <a:rPr lang="tr-T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Tcp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/ip cihazının kapağını açın </a:t>
            </a:r>
            <a:r>
              <a:rPr lang="tr-T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runner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alam paneline 4 kablo ile bağlantısını sağlayın </a:t>
            </a:r>
          </a:p>
          <a:p>
            <a:pPr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DATA,CLOCK,POS,NEG </a:t>
            </a:r>
            <a:r>
              <a:rPr lang="tr-T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uclarını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tr-T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runner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alarm panelinin </a:t>
            </a:r>
            <a:r>
              <a:rPr lang="tr-T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keypad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girişlerine paralel </a:t>
            </a:r>
            <a:r>
              <a:rPr lang="tr-T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bağlayın.Tcp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/ip </a:t>
            </a:r>
            <a:r>
              <a:rPr lang="tr-T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modulune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network kablosunu bağlayın.</a:t>
            </a:r>
          </a:p>
          <a:p>
            <a:pPr indent="449580"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indent="449580"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indent="449580"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r>
              <a:rPr lang="tr-T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Tcp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/ip cihazının fabrika ayarı, ulaşılabilir ip numarası 192.168.0.5 tir. Bilgisayarınızın ip sini 192.168.0.5 olarak ayarlayın.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7" t="20998" r="39371" b="20998"/>
          <a:stretch>
            <a:fillRect/>
          </a:stretch>
        </p:blipFill>
        <p:spPr bwMode="auto">
          <a:xfrm>
            <a:off x="6464131" y="1056009"/>
            <a:ext cx="5146341" cy="569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500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TCP/IP PROGRAMLAMA ADIMLARI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91" t="30077" r="32626" b="32836"/>
          <a:stretch/>
        </p:blipFill>
        <p:spPr bwMode="auto">
          <a:xfrm>
            <a:off x="7399421" y="1382614"/>
            <a:ext cx="4707101" cy="2792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608967" y="1056009"/>
            <a:ext cx="499499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spcAft>
                <a:spcPts val="0"/>
              </a:spcAft>
            </a:pP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indent="449580">
              <a:spcAft>
                <a:spcPts val="0"/>
              </a:spcAft>
            </a:pPr>
            <a:r>
              <a:rPr lang="tr-TR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Configratör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Programını açın aktif etmek için </a:t>
            </a:r>
            <a:r>
              <a:rPr lang="tr-TR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Tcp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/ip </a:t>
            </a:r>
            <a:r>
              <a:rPr lang="tr-TR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modul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içerisinde bulunan kırmızı</a:t>
            </a:r>
            <a:r>
              <a:rPr lang="tr-TR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CONFIG 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butonuna ,ekrana bilgiler gelinceye kadar basılı tutunuz.</a:t>
            </a:r>
          </a:p>
          <a:p>
            <a:pPr>
              <a:spcAft>
                <a:spcPts val="0"/>
              </a:spcAft>
            </a:pP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Programın </a:t>
            </a:r>
            <a:r>
              <a:rPr lang="tr-TR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acıldıgını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gördüğünüzde butonu bırakabilirsiniz. Sağ üst kısımda bulunan </a:t>
            </a:r>
          </a:p>
          <a:p>
            <a:pPr>
              <a:spcAft>
                <a:spcPts val="0"/>
              </a:spcAft>
            </a:pP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tr-TR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Authorized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PC IP : Hangi bilgisayardan ,</a:t>
            </a:r>
            <a:r>
              <a:rPr lang="tr-TR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tcp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/ip </a:t>
            </a:r>
            <a:r>
              <a:rPr lang="tr-TR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modulune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bağlantı yapılacaksa o bilgisayarın ipsi yazılacaktır.</a:t>
            </a:r>
          </a:p>
          <a:p>
            <a:pPr>
              <a:spcAft>
                <a:spcPts val="0"/>
              </a:spcAft>
            </a:pP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Sağ alt kısımda bulunan 1/2/3 ve 4 bölümlerine alarm kontrol merkezinin </a:t>
            </a:r>
            <a:r>
              <a:rPr lang="tr-TR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static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ipsi </a:t>
            </a:r>
            <a:r>
              <a:rPr lang="tr-TR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ni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giriniz 1 yada 1 den fazla alarm kontrol merkezi olabilir. </a:t>
            </a:r>
          </a:p>
          <a:p>
            <a:pPr>
              <a:spcAft>
                <a:spcPts val="0"/>
              </a:spcAft>
            </a:pP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Soldaki bölüm ise </a:t>
            </a:r>
            <a:r>
              <a:rPr lang="tr-TR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tcp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/ip cihazının ip ayarlarını oluşturmaktadır isterseniz sabitleyebilir yada </a:t>
            </a:r>
          </a:p>
          <a:p>
            <a:pPr>
              <a:spcAft>
                <a:spcPts val="0"/>
              </a:spcAft>
            </a:pP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tr-TR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Optain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 IP </a:t>
            </a:r>
            <a:r>
              <a:rPr lang="tr-TR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address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tr-TR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automatically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 </a:t>
            </a:r>
            <a:r>
              <a:rPr lang="tr-TR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seceneğini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tr-TR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secip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cihazın ayarlarını otomatik olarak kendisinin yapmasını sağlayabilirsiniz. </a:t>
            </a:r>
          </a:p>
          <a:p>
            <a:pPr>
              <a:spcAft>
                <a:spcPts val="0"/>
              </a:spcAft>
            </a:pP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Son olarak “ OK “ Yapıp </a:t>
            </a:r>
            <a:r>
              <a:rPr lang="tr-TR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cıkabilirsiniz</a:t>
            </a:r>
            <a:r>
              <a:rPr lang="tr-TR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277574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TCP/IP PROGRAMLAMA ADIMLARI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0436" y="1141225"/>
            <a:ext cx="6765205" cy="5451252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1646753" y="1261540"/>
            <a:ext cx="354931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spcAft>
                <a:spcPts val="0"/>
              </a:spcAft>
            </a:pPr>
            <a:r>
              <a:rPr lang="tr-T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Tcp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/ip cihazına uzak bağlantı </a:t>
            </a:r>
            <a:r>
              <a:rPr lang="tr-T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upload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tr-T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download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programı ile kurulur, bu program </a:t>
            </a:r>
            <a:r>
              <a:rPr lang="tr-T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configratör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programı ile eş zamanlı beraber yüklenir.</a:t>
            </a:r>
            <a:b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	Bağlantı Kurulduğunda Yandaki Örnekte Görüldüğü gibi panel üzerindeki bütün bilgileri görebilir,  </a:t>
            </a:r>
            <a:r>
              <a:rPr lang="tr-T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communication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ve </a:t>
            </a:r>
            <a:r>
              <a:rPr lang="tr-T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mode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kısmından gerekli </a:t>
            </a:r>
            <a:r>
              <a:rPr lang="tr-T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programsal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adımların tamamı alınabilir ayrıca panel olay hafızası </a:t>
            </a:r>
            <a:r>
              <a:rPr lang="tr-T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log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bilgilerine de ulaşılabilir.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1337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RUNNER IP MODÜL BOARD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26645" y="181865"/>
            <a:ext cx="5902838" cy="744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69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04192" y="176899"/>
            <a:ext cx="8911687" cy="1280890"/>
          </a:xfrm>
        </p:spPr>
        <p:txBody>
          <a:bodyPr/>
          <a:lstStyle/>
          <a:p>
            <a:r>
              <a:rPr lang="tr-TR" dirty="0"/>
              <a:t>RUNNER IP MODÜL ÖZELLİKLER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9849" y="1288967"/>
            <a:ext cx="2228850" cy="178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899" y="3066967"/>
            <a:ext cx="1447800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449" y="4275054"/>
            <a:ext cx="4122738" cy="231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849" y="4046454"/>
            <a:ext cx="4684713" cy="236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737" y="6221329"/>
            <a:ext cx="2160587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532774" y="753979"/>
            <a:ext cx="6916026" cy="3680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 b="1" u="sng"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 b="1" u="sng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 b="1" u="sng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 b="1" u="sng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 b="1" u="sng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 b="1" u="sng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 b="1" u="sng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 b="1" u="sng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 b="1" u="sng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Bu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yeni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uygulama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,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özel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IP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modülüne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bağlandığında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mevcut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RUNNER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kontrol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panelinizle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çalışır</a:t>
            </a:r>
            <a:endParaRPr lang="en-US" sz="1400" b="0" dirty="0">
              <a:solidFill>
                <a:srgbClr val="000000"/>
              </a:solidFill>
              <a:latin typeface="Arial Narrow" pitchFamily="32" charset="0"/>
              <a:cs typeface="Arial Unicode MS" charset="0"/>
            </a:endParaRPr>
          </a:p>
          <a:p>
            <a:pPr eaLnBrk="1" hangingPunct="1">
              <a:buClrTx/>
              <a:buFontTx/>
              <a:buNone/>
            </a:pPr>
            <a:endParaRPr lang="en-US" sz="1400" b="0" dirty="0">
              <a:solidFill>
                <a:srgbClr val="000000"/>
              </a:solidFill>
              <a:latin typeface="Arial Narrow" pitchFamily="32" charset="0"/>
              <a:cs typeface="Arial Unicode MS" charset="0"/>
            </a:endParaRPr>
          </a:p>
          <a:p>
            <a:pPr eaLnBrk="1" hangingPunct="1">
              <a:buClrTx/>
              <a:buFontTx/>
              <a:buNone/>
            </a:pP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IP MODÜL, internet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üzerinden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izleme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için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evrensel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bir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PSTN LAN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raporlama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modülüdür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. Bu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modül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,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eski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analog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çeviriciniz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için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herhangi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bir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Contact-ID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işaretini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,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daha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yeni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internet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raporlama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protokollerine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ve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akıllı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telefon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tr-TR" sz="1400" b="0" dirty="0">
                <a:solidFill>
                  <a:srgbClr val="000000"/>
                </a:solidFill>
                <a:latin typeface="Arial Narrow" pitchFamily="32" charset="0"/>
              </a:rPr>
              <a:t>uygulama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bildirimlerine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dönüştürür</a:t>
            </a:r>
            <a:r>
              <a:rPr lang="tr-TR" sz="1400" b="0" dirty="0">
                <a:solidFill>
                  <a:srgbClr val="000000"/>
                </a:solidFill>
                <a:latin typeface="Arial Narrow" pitchFamily="32" charset="0"/>
              </a:rPr>
              <a:t>. W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eb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sitesindeki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IAP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yazılımını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ve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en son IP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modül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yazılımını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kullanarak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en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yeni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uygulama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yazılımına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</a:rPr>
              <a:t>yükseltilebilir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</a:rPr>
              <a:t>.</a:t>
            </a:r>
          </a:p>
          <a:p>
            <a:pPr eaLnBrk="1" hangingPunct="1">
              <a:buClrTx/>
              <a:buFontTx/>
              <a:buNone/>
            </a:pP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Bu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modülü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kullanarak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, RUNNER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panellerine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daha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yeni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bir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boyut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kazandıracak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ve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tüm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müşterilerinize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tr-TR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aşağıda yazılı olan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gelişmiş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özellikleri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önerebileceksiniz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:</a:t>
            </a:r>
          </a:p>
          <a:p>
            <a:pPr eaLnBrk="1" hangingPunct="1">
              <a:buClrTx/>
              <a:buFontTx/>
              <a:buNone/>
            </a:pPr>
            <a:endParaRPr lang="en-US" sz="1400" b="0" dirty="0">
              <a:solidFill>
                <a:srgbClr val="000000"/>
              </a:solidFill>
              <a:latin typeface="Arial Narrow" pitchFamily="32" charset="0"/>
              <a:cs typeface="Arial Unicode MS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tr-TR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Alarm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aktivasyonları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,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pil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zayıflaması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,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şebeke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kesintileri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ve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panik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alarmları</a:t>
            </a:r>
            <a:r>
              <a:rPr lang="en-US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</a:t>
            </a:r>
            <a:r>
              <a:rPr lang="tr-TR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gibi </a:t>
            </a:r>
            <a:r>
              <a:rPr lang="en-US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bildirim</a:t>
            </a:r>
            <a:r>
              <a:rPr lang="tr-TR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seçenekleri</a:t>
            </a:r>
            <a:endParaRPr lang="en-US" sz="1400" b="0" dirty="0">
              <a:solidFill>
                <a:srgbClr val="000000"/>
              </a:solidFill>
              <a:latin typeface="Arial Narrow" pitchFamily="32" charset="0"/>
              <a:cs typeface="Arial Unicode MS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tr-TR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Elite Control ücretli mobil uygulaması ile direk erişim</a:t>
            </a:r>
            <a:endParaRPr lang="en-US" sz="1400" b="0" dirty="0">
              <a:solidFill>
                <a:srgbClr val="000000"/>
              </a:solidFill>
              <a:latin typeface="Arial Narrow" pitchFamily="32" charset="0"/>
              <a:cs typeface="Arial Unicode MS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tr-TR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Uygulama üzerinden Tek dokunuşlu uzaktan kumandalı </a:t>
            </a:r>
            <a:r>
              <a:rPr lang="tr-TR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arm</a:t>
            </a:r>
            <a:r>
              <a:rPr lang="tr-TR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kurma kontrolü</a:t>
            </a:r>
            <a:endParaRPr lang="en-US" sz="1400" b="0" dirty="0">
              <a:solidFill>
                <a:srgbClr val="000000"/>
              </a:solidFill>
              <a:latin typeface="Arial Narrow" pitchFamily="32" charset="0"/>
              <a:cs typeface="Arial Unicode MS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tr-TR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Uygulama üzerinden Çıkış Kontrolü sağlanabilir, izlenebilir</a:t>
            </a:r>
            <a:endParaRPr lang="en-US" sz="1400" b="0" dirty="0">
              <a:solidFill>
                <a:srgbClr val="000000"/>
              </a:solidFill>
              <a:latin typeface="Arial Narrow" pitchFamily="32" charset="0"/>
              <a:cs typeface="Arial Unicode MS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tr-TR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Uygulama üzerinden </a:t>
            </a:r>
            <a:r>
              <a:rPr lang="tr-TR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zone</a:t>
            </a:r>
            <a:r>
              <a:rPr lang="tr-TR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takibi (</a:t>
            </a:r>
            <a:r>
              <a:rPr lang="tr-TR" sz="1400" b="0" dirty="0" err="1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açık,kapalı</a:t>
            </a:r>
            <a:r>
              <a:rPr lang="tr-TR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ve bypass) görülebilir</a:t>
            </a:r>
          </a:p>
          <a:p>
            <a:pPr eaLnBrk="1" hangingPunct="1">
              <a:buFont typeface="Arial" charset="0"/>
              <a:buChar char="•"/>
            </a:pPr>
            <a:r>
              <a:rPr lang="tr-TR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Uygulama üzerinden Geçmiş Olay hafızası görüntülenebilir.</a:t>
            </a:r>
            <a:endParaRPr lang="en-US" sz="1400" b="0" dirty="0">
              <a:solidFill>
                <a:srgbClr val="000000"/>
              </a:solidFill>
              <a:latin typeface="Arial Narrow" pitchFamily="32" charset="0"/>
              <a:cs typeface="Arial Unicode MS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tr-TR" sz="1400" b="0" dirty="0">
                <a:solidFill>
                  <a:srgbClr val="000000"/>
                </a:solidFill>
                <a:latin typeface="Arial Narrow" pitchFamily="32" charset="0"/>
                <a:cs typeface="Arial Unicode MS" charset="0"/>
              </a:rPr>
              <a:t> Bir uygulama birden fazla paneli yönetebilir ve kontrol edebilir.</a:t>
            </a:r>
            <a:endParaRPr lang="en-US" sz="1400" b="0" dirty="0">
              <a:solidFill>
                <a:srgbClr val="000000"/>
              </a:solidFill>
              <a:latin typeface="Arial Narrow" pitchFamily="32" charset="0"/>
              <a:cs typeface="Arial Unicode MS" charset="0"/>
            </a:endParaRPr>
          </a:p>
          <a:p>
            <a:pPr eaLnBrk="1" hangingPunct="1">
              <a:buClrTx/>
              <a:buFontTx/>
              <a:buNone/>
            </a:pPr>
            <a:r>
              <a:rPr lang="en-US" sz="1000" b="0" dirty="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7757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098623" y="475524"/>
            <a:ext cx="10318229" cy="1280890"/>
          </a:xfrm>
        </p:spPr>
        <p:txBody>
          <a:bodyPr>
            <a:normAutofit/>
          </a:bodyPr>
          <a:lstStyle/>
          <a:p>
            <a:r>
              <a:rPr lang="tr-TR" dirty="0"/>
              <a:t>RUNNER IP MODÜL PC’ DEN PROGRAMLAMA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544" y="1115969"/>
            <a:ext cx="9612988" cy="5687685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6758337" y="2915573"/>
            <a:ext cx="4824063" cy="20313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449580">
              <a:spcAft>
                <a:spcPts val="0"/>
              </a:spcAft>
            </a:pPr>
            <a:r>
              <a:rPr lang="tr-TR" dirty="0">
                <a:latin typeface="+mj-lt"/>
              </a:rPr>
              <a:t>İlk </a:t>
            </a:r>
            <a:r>
              <a:rPr lang="tr-TR" dirty="0" err="1">
                <a:latin typeface="+mj-lt"/>
              </a:rPr>
              <a:t>Açlışta</a:t>
            </a:r>
            <a:r>
              <a:rPr lang="tr-TR" dirty="0">
                <a:latin typeface="+mj-lt"/>
              </a:rPr>
              <a:t> İşaretli Olan Yerde Modülün Mac Adresi ve APP </a:t>
            </a:r>
            <a:r>
              <a:rPr lang="tr-TR" dirty="0" err="1">
                <a:latin typeface="+mj-lt"/>
              </a:rPr>
              <a:t>Serial</a:t>
            </a:r>
            <a:r>
              <a:rPr lang="tr-TR" dirty="0">
                <a:latin typeface="+mj-lt"/>
              </a:rPr>
              <a:t> </a:t>
            </a:r>
            <a:r>
              <a:rPr lang="tr-TR" dirty="0" err="1">
                <a:latin typeface="+mj-lt"/>
              </a:rPr>
              <a:t>Number</a:t>
            </a:r>
            <a:r>
              <a:rPr lang="tr-TR" dirty="0">
                <a:latin typeface="+mj-lt"/>
              </a:rPr>
              <a:t> </a:t>
            </a:r>
            <a:r>
              <a:rPr lang="tr-TR" dirty="0" err="1">
                <a:latin typeface="+mj-lt"/>
              </a:rPr>
              <a:t>Mutluka</a:t>
            </a:r>
            <a:r>
              <a:rPr lang="tr-TR" dirty="0">
                <a:latin typeface="+mj-lt"/>
              </a:rPr>
              <a:t> Bir Yere Kaydedilmelidir. Panelimizi Devreye Alırken Mac Adresi ve </a:t>
            </a:r>
            <a:r>
              <a:rPr lang="tr-TR" dirty="0" err="1">
                <a:latin typeface="+mj-lt"/>
              </a:rPr>
              <a:t>Serial</a:t>
            </a:r>
            <a:r>
              <a:rPr lang="tr-TR" dirty="0">
                <a:latin typeface="+mj-lt"/>
              </a:rPr>
              <a:t> </a:t>
            </a:r>
            <a:r>
              <a:rPr lang="tr-TR" dirty="0" err="1">
                <a:latin typeface="+mj-lt"/>
              </a:rPr>
              <a:t>Number</a:t>
            </a:r>
            <a:r>
              <a:rPr lang="tr-TR" dirty="0">
                <a:latin typeface="+mj-lt"/>
              </a:rPr>
              <a:t> ile Bulut Üzerinden Devreye Alma ve Çalıştırma İşlemini Gerçekleştirmiş Oluruz. 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969068" y="2899850"/>
            <a:ext cx="870683" cy="229511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ağ Ok 7"/>
          <p:cNvSpPr/>
          <p:nvPr/>
        </p:nvSpPr>
        <p:spPr>
          <a:xfrm rot="946491">
            <a:off x="3826661" y="3437993"/>
            <a:ext cx="2919763" cy="238125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891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620" y="1135702"/>
            <a:ext cx="9556087" cy="5640746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098623" y="475524"/>
            <a:ext cx="10318229" cy="1280890"/>
          </a:xfrm>
        </p:spPr>
        <p:txBody>
          <a:bodyPr>
            <a:normAutofit/>
          </a:bodyPr>
          <a:lstStyle/>
          <a:p>
            <a:r>
              <a:rPr lang="tr-TR" dirty="0"/>
              <a:t>RUNNER IP MODÜL PC’ DEN PROGRAMLAMA</a:t>
            </a:r>
          </a:p>
        </p:txBody>
      </p:sp>
      <p:sp>
        <p:nvSpPr>
          <p:cNvPr id="6" name="Dikdörtgen 5"/>
          <p:cNvSpPr/>
          <p:nvPr/>
        </p:nvSpPr>
        <p:spPr>
          <a:xfrm>
            <a:off x="5184841" y="4349976"/>
            <a:ext cx="5651771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449580">
              <a:spcAft>
                <a:spcPts val="0"/>
              </a:spcAft>
            </a:pPr>
            <a:r>
              <a:rPr lang="tr-TR" dirty="0">
                <a:latin typeface="+mj-lt"/>
              </a:rPr>
              <a:t>Fabrikasyon Programa Giriş Şifresi 000000 ‘ </a:t>
            </a:r>
            <a:r>
              <a:rPr lang="tr-TR" dirty="0" err="1">
                <a:latin typeface="+mj-lt"/>
              </a:rPr>
              <a:t>dır</a:t>
            </a:r>
            <a:r>
              <a:rPr lang="tr-TR" dirty="0">
                <a:latin typeface="+mj-lt"/>
              </a:rPr>
              <a:t>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743201" y="1917666"/>
            <a:ext cx="333632" cy="171491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ağ Ok 7"/>
          <p:cNvSpPr/>
          <p:nvPr/>
        </p:nvSpPr>
        <p:spPr>
          <a:xfrm rot="1921162">
            <a:off x="2692714" y="3034603"/>
            <a:ext cx="3629991" cy="221850"/>
          </a:xfrm>
          <a:prstGeom prst="rightArrow">
            <a:avLst>
              <a:gd name="adj1" fmla="val 37807"/>
              <a:gd name="adj2" fmla="val 50000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4690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938" y="1200149"/>
            <a:ext cx="9425711" cy="5557243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098623" y="475524"/>
            <a:ext cx="10318229" cy="1280890"/>
          </a:xfrm>
        </p:spPr>
        <p:txBody>
          <a:bodyPr>
            <a:normAutofit/>
          </a:bodyPr>
          <a:lstStyle/>
          <a:p>
            <a:r>
              <a:rPr lang="tr-TR" dirty="0"/>
              <a:t>RUNNER IP MODÜL PC’ DEN PROGRAMLAMA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304492" y="2792732"/>
            <a:ext cx="2151896" cy="12003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449580">
              <a:spcAft>
                <a:spcPts val="0"/>
              </a:spcAft>
            </a:pPr>
            <a:r>
              <a:rPr lang="tr-TR" dirty="0">
                <a:latin typeface="+mj-lt"/>
              </a:rPr>
              <a:t>Duruma Göre Statik IP ya da Otomatik IP ile Yapılandırılabilir.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743200" y="1917666"/>
            <a:ext cx="487829" cy="26133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ağ Ok 7"/>
          <p:cNvSpPr/>
          <p:nvPr/>
        </p:nvSpPr>
        <p:spPr>
          <a:xfrm rot="5400000">
            <a:off x="2751835" y="2356784"/>
            <a:ext cx="504509" cy="248509"/>
          </a:xfrm>
          <a:prstGeom prst="rightArrow">
            <a:avLst>
              <a:gd name="adj1" fmla="val 37807"/>
              <a:gd name="adj2" fmla="val 50000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255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82088" y="734946"/>
            <a:ext cx="9493578" cy="1280890"/>
          </a:xfrm>
        </p:spPr>
        <p:txBody>
          <a:bodyPr/>
          <a:lstStyle/>
          <a:p>
            <a:r>
              <a:rPr lang="tr-TR" dirty="0"/>
              <a:t>KABLOSUZ COMPACT ALARM PANELİ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348346" y="4689763"/>
            <a:ext cx="9843654" cy="2168237"/>
          </a:xfrm>
        </p:spPr>
        <p:txBody>
          <a:bodyPr>
            <a:normAutofit/>
          </a:bodyPr>
          <a:lstStyle/>
          <a:p>
            <a:pPr marL="346075">
              <a:lnSpc>
                <a:spcPct val="80000"/>
              </a:lnSpc>
              <a:spcBef>
                <a:spcPts val="350"/>
              </a:spcBef>
              <a:buClr>
                <a:schemeClr val="accent2">
                  <a:lumMod val="75000"/>
                </a:schemeClr>
              </a:buClr>
              <a:buSzPct val="80000"/>
              <a:buFont typeface="Wingdings" panose="05000000000000000000" pitchFamily="2" charset="2"/>
              <a:buChar char="q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tr-TR" sz="2000" dirty="0"/>
              <a:t>DAHİLİ BÜYÜK LCD KEYPAD </a:t>
            </a:r>
          </a:p>
          <a:p>
            <a:pPr marL="346075">
              <a:lnSpc>
                <a:spcPct val="80000"/>
              </a:lnSpc>
              <a:spcBef>
                <a:spcPts val="350"/>
              </a:spcBef>
              <a:buClr>
                <a:schemeClr val="accent2">
                  <a:lumMod val="75000"/>
                </a:schemeClr>
              </a:buClr>
              <a:buSzPct val="80000"/>
              <a:buFont typeface="Wingdings" panose="05000000000000000000" pitchFamily="2" charset="2"/>
              <a:buChar char="q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tr-TR" sz="2000" dirty="0"/>
              <a:t>RECEIVER</a:t>
            </a:r>
          </a:p>
          <a:p>
            <a:pPr marL="346075">
              <a:lnSpc>
                <a:spcPct val="80000"/>
              </a:lnSpc>
              <a:spcBef>
                <a:spcPts val="350"/>
              </a:spcBef>
              <a:buClr>
                <a:schemeClr val="accent2">
                  <a:lumMod val="75000"/>
                </a:schemeClr>
              </a:buClr>
              <a:buSzPct val="80000"/>
              <a:buFont typeface="Wingdings" panose="05000000000000000000" pitchFamily="2" charset="2"/>
              <a:buChar char="q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tr-TR" sz="2000" dirty="0"/>
              <a:t>2 ADET KABLOSUZ HAREKET DEDEKTORÜ</a:t>
            </a:r>
          </a:p>
          <a:p>
            <a:pPr marL="346075">
              <a:lnSpc>
                <a:spcPct val="80000"/>
              </a:lnSpc>
              <a:spcBef>
                <a:spcPts val="350"/>
              </a:spcBef>
              <a:buClr>
                <a:schemeClr val="accent2">
                  <a:lumMod val="75000"/>
                </a:schemeClr>
              </a:buClr>
              <a:buSzPct val="80000"/>
              <a:buFont typeface="Wingdings" panose="05000000000000000000" pitchFamily="2" charset="2"/>
              <a:buChar char="q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tr-TR" sz="2000" dirty="0"/>
              <a:t>1ADET UZAKTAN KUMANDA </a:t>
            </a:r>
          </a:p>
          <a:p>
            <a:pPr marL="346075">
              <a:lnSpc>
                <a:spcPct val="80000"/>
              </a:lnSpc>
              <a:spcBef>
                <a:spcPts val="350"/>
              </a:spcBef>
              <a:buClr>
                <a:schemeClr val="accent2">
                  <a:lumMod val="75000"/>
                </a:schemeClr>
              </a:buClr>
              <a:buSzPct val="80000"/>
              <a:buFont typeface="Wingdings" panose="05000000000000000000" pitchFamily="2" charset="2"/>
              <a:buChar char="q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tr-TR" sz="2000" dirty="0"/>
              <a:t>DAHİLİ SİREN</a:t>
            </a:r>
          </a:p>
          <a:p>
            <a:pPr marL="346075">
              <a:lnSpc>
                <a:spcPct val="80000"/>
              </a:lnSpc>
              <a:spcBef>
                <a:spcPts val="350"/>
              </a:spcBef>
              <a:buClr>
                <a:schemeClr val="accent2">
                  <a:lumMod val="75000"/>
                </a:schemeClr>
              </a:buClr>
              <a:buSzPct val="80000"/>
              <a:buFont typeface="Wingdings" panose="05000000000000000000" pitchFamily="2" charset="2"/>
              <a:buChar char="q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tr-TR" sz="2000" dirty="0"/>
              <a:t>12 V / 1,3 Ah AKÜ</a:t>
            </a:r>
          </a:p>
          <a:p>
            <a:pPr marL="346075">
              <a:lnSpc>
                <a:spcPct val="80000"/>
              </a:lnSpc>
              <a:spcBef>
                <a:spcPts val="350"/>
              </a:spcBef>
              <a:buClr>
                <a:schemeClr val="accent2">
                  <a:lumMod val="75000"/>
                </a:schemeClr>
              </a:buClr>
              <a:buSzPct val="80000"/>
              <a:buFont typeface="Wingdings" panose="05000000000000000000" pitchFamily="2" charset="2"/>
              <a:buChar char="q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tr-TR" sz="2000" dirty="0"/>
              <a:t>ORJİNAL TRAFO VE SİGORTA YUVASI 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506" y="1537856"/>
            <a:ext cx="3810416" cy="232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148924" y="4120625"/>
            <a:ext cx="3307316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1313" indent="-338138" algn="ctr">
              <a:lnSpc>
                <a:spcPct val="80000"/>
              </a:lnSpc>
              <a:spcBef>
                <a:spcPts val="350"/>
              </a:spcBef>
              <a:buClrTx/>
              <a:buSzPct val="80000"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tr-TR" b="1" dirty="0"/>
              <a:t>RUNNER 8/16 COMPACT</a:t>
            </a:r>
            <a:r>
              <a:rPr lang="tr-TR" altLang="tr-TR" b="1" dirty="0"/>
              <a:t> SET</a:t>
            </a:r>
            <a:r>
              <a:rPr lang="en-GB" altLang="tr-TR" sz="1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9581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173" y="1267433"/>
            <a:ext cx="9317001" cy="5480208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098623" y="475524"/>
            <a:ext cx="10318229" cy="1280890"/>
          </a:xfrm>
        </p:spPr>
        <p:txBody>
          <a:bodyPr>
            <a:normAutofit/>
          </a:bodyPr>
          <a:lstStyle/>
          <a:p>
            <a:r>
              <a:rPr lang="tr-TR" dirty="0"/>
              <a:t>RUNNER IP MODÜL PC’ DEN PROGRAMLAMA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448911" y="2852746"/>
            <a:ext cx="2953408" cy="107721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449580">
              <a:spcAft>
                <a:spcPts val="0"/>
              </a:spcAft>
            </a:pPr>
            <a:r>
              <a:rPr lang="tr-TR" sz="1600" dirty="0">
                <a:latin typeface="+mj-lt"/>
              </a:rPr>
              <a:t>Mobil Uygulamayı Aktif Etmek İçin Mobil APP Seçeneğindeki ayarlar sağ taraftaki gibi olmalıdır.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4624551" y="2049516"/>
            <a:ext cx="651643" cy="139989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ağ Ok 7"/>
          <p:cNvSpPr/>
          <p:nvPr/>
        </p:nvSpPr>
        <p:spPr>
          <a:xfrm rot="5400000">
            <a:off x="4698117" y="2424068"/>
            <a:ext cx="504509" cy="248509"/>
          </a:xfrm>
          <a:prstGeom prst="rightArrow">
            <a:avLst>
              <a:gd name="adj1" fmla="val 37807"/>
              <a:gd name="adj2" fmla="val 50000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ağ Ok 8"/>
          <p:cNvSpPr/>
          <p:nvPr/>
        </p:nvSpPr>
        <p:spPr>
          <a:xfrm rot="5400000">
            <a:off x="5586241" y="4405268"/>
            <a:ext cx="504509" cy="248509"/>
          </a:xfrm>
          <a:prstGeom prst="rightArrow">
            <a:avLst>
              <a:gd name="adj1" fmla="val 37807"/>
              <a:gd name="adj2" fmla="val 50000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2998831" y="4864706"/>
            <a:ext cx="5927837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449580">
              <a:spcAft>
                <a:spcPts val="0"/>
              </a:spcAft>
            </a:pPr>
            <a:r>
              <a:rPr lang="tr-TR" sz="1600" dirty="0">
                <a:latin typeface="+mj-lt"/>
              </a:rPr>
              <a:t>Bütün Yapılandırma İşlemleri Bittiğine </a:t>
            </a:r>
            <a:r>
              <a:rPr lang="tr-TR" sz="1600" dirty="0" err="1">
                <a:latin typeface="+mj-lt"/>
              </a:rPr>
              <a:t>Save</a:t>
            </a:r>
            <a:r>
              <a:rPr lang="tr-TR" sz="1600" dirty="0">
                <a:latin typeface="+mj-lt"/>
              </a:rPr>
              <a:t> &amp; </a:t>
            </a:r>
            <a:r>
              <a:rPr lang="tr-TR" sz="1600" dirty="0" err="1">
                <a:latin typeface="+mj-lt"/>
              </a:rPr>
              <a:t>Restart</a:t>
            </a:r>
            <a:br>
              <a:rPr lang="tr-TR" sz="1600" dirty="0">
                <a:latin typeface="+mj-lt"/>
              </a:rPr>
            </a:br>
            <a:r>
              <a:rPr lang="tr-TR" sz="1600" dirty="0">
                <a:latin typeface="+mj-lt"/>
              </a:rPr>
              <a:t>yaparak ayarların IP Modüle Geçmesini Sağlarız.</a:t>
            </a:r>
          </a:p>
        </p:txBody>
      </p:sp>
    </p:spTree>
    <p:extLst>
      <p:ext uri="{BB962C8B-B14F-4D97-AF65-F5344CB8AC3E}">
        <p14:creationId xmlns:p14="http://schemas.microsoft.com/office/powerpoint/2010/main" val="215596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RUNNER IP MODÜL (MOBİL UYGULAMA)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622" y="929079"/>
            <a:ext cx="7905227" cy="5928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6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RUNNER IP MODÜL (MOBİL UYGULAMA)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670" y="929827"/>
            <a:ext cx="7904229" cy="592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94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RUNNER IP MODÜL (MOBİL UYGULAMA)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66" y="985175"/>
            <a:ext cx="7830433" cy="587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64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RUNNER IP MODÜL (MOBİL UYGULAMA)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520" y="929827"/>
            <a:ext cx="7904229" cy="592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77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08967" y="415564"/>
            <a:ext cx="8911687" cy="1280890"/>
          </a:xfrm>
        </p:spPr>
        <p:txBody>
          <a:bodyPr/>
          <a:lstStyle/>
          <a:p>
            <a:r>
              <a:rPr lang="tr-TR" dirty="0"/>
              <a:t>RUNNER IP MODÜL (MOBİL UYGULAMA)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470" y="958403"/>
            <a:ext cx="7866129" cy="5899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1D6269F4-1060-4D73-9817-A6C937645C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405688" y="282925"/>
            <a:ext cx="5079273" cy="521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5000" rIns="90000" bIns="45000">
            <a:spAutoFit/>
          </a:bodyPr>
          <a:lstStyle>
            <a:lvl1pPr algn="r">
              <a:lnSpc>
                <a:spcPct val="102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 algn="r">
              <a:lnSpc>
                <a:spcPct val="102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algn="r">
              <a:lnSpc>
                <a:spcPct val="102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algn="r">
              <a:lnSpc>
                <a:spcPct val="102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algn="r">
              <a:lnSpc>
                <a:spcPct val="102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algn="r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algn="r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algn="r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algn="r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l" eaLnBrk="1" hangingPunct="1">
              <a:lnSpc>
                <a:spcPct val="100000"/>
              </a:lnSpc>
              <a:spcAft>
                <a:spcPct val="0"/>
              </a:spcAft>
            </a:pPr>
            <a:r>
              <a:rPr lang="tr-TR" altLang="tr-TR" sz="2800" b="1" dirty="0">
                <a:solidFill>
                  <a:srgbClr val="002060"/>
                </a:solidFill>
                <a:latin typeface="Arial" panose="020B0604020202020204" pitchFamily="34" charset="0"/>
              </a:rPr>
              <a:t>EĞİTİM VİDEOLARI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E9EEAF3-F4CA-4872-B687-C82744A2FD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0733" y="804691"/>
            <a:ext cx="9137835" cy="119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5000" rIns="90000" bIns="45000">
            <a:spAutoFit/>
          </a:bodyPr>
          <a:lstStyle>
            <a:lvl1pPr algn="r">
              <a:lnSpc>
                <a:spcPct val="102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 algn="r">
              <a:lnSpc>
                <a:spcPct val="102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algn="r">
              <a:lnSpc>
                <a:spcPct val="102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algn="r">
              <a:lnSpc>
                <a:spcPct val="102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algn="r">
              <a:lnSpc>
                <a:spcPct val="102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algn="r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algn="r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algn="r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algn="r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l" eaLnBrk="1" hangingPunct="1">
              <a:lnSpc>
                <a:spcPct val="100000"/>
              </a:lnSpc>
              <a:spcAft>
                <a:spcPct val="0"/>
              </a:spcAft>
            </a:pPr>
            <a:r>
              <a:rPr lang="tr-TR" altLang="tr-TR" sz="2000" b="1" dirty="0">
                <a:solidFill>
                  <a:schemeClr val="accent2"/>
                </a:solidFill>
                <a:latin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www.elektromaks.com.tr</a:t>
            </a:r>
            <a:r>
              <a:rPr lang="tr-TR" altLang="tr-TR" sz="2000" b="1" dirty="0">
                <a:solidFill>
                  <a:srgbClr val="808080"/>
                </a:solidFill>
                <a:latin typeface="Arial" panose="020B0604020202020204" pitchFamily="34" charset="0"/>
              </a:rPr>
              <a:t> </a:t>
            </a:r>
            <a:r>
              <a:rPr lang="tr-TR" altLang="tr-TR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Sitemizden ve Youtube </a:t>
            </a:r>
            <a:r>
              <a:rPr lang="tr-TR" altLang="tr-TR" sz="2400" b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Elektromaks</a:t>
            </a:r>
            <a:r>
              <a:rPr lang="tr-TR" altLang="tr-TR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 Kanalımızdan Tüm Ürünlerin Tanıtım ve Kurulumlarını İçeren Eğitim Videolarını İzleyebilirsiniz.</a:t>
            </a:r>
            <a:endParaRPr lang="tr-TR" altLang="tr-TR" sz="18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294F098D-EAAA-431C-ADE1-458B46842B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025" y="2038749"/>
            <a:ext cx="9500543" cy="478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37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lt Başlık 2"/>
          <p:cNvSpPr>
            <a:spLocks noGrp="1"/>
          </p:cNvSpPr>
          <p:nvPr>
            <p:ph type="subTitle" idx="1"/>
          </p:nvPr>
        </p:nvSpPr>
        <p:spPr>
          <a:xfrm>
            <a:off x="4003431" y="3232080"/>
            <a:ext cx="7592291" cy="1388534"/>
          </a:xfrm>
        </p:spPr>
        <p:txBody>
          <a:bodyPr>
            <a:normAutofit/>
          </a:bodyPr>
          <a:lstStyle/>
          <a:p>
            <a:pPr algn="r"/>
            <a:r>
              <a:rPr lang="tr-TR" sz="2800" dirty="0" err="1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</a:rPr>
              <a:t>Crow</a:t>
            </a:r>
            <a:r>
              <a:rPr lang="tr-TR" sz="280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tr-TR" sz="2800" dirty="0" err="1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</a:rPr>
              <a:t>Runner</a:t>
            </a:r>
            <a:r>
              <a:rPr lang="tr-TR" sz="280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</a:rPr>
              <a:t> Eğitim Seminerimize Katıldığınız İçin </a:t>
            </a:r>
            <a:br>
              <a:rPr lang="tr-TR" sz="280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</a:rPr>
            </a:br>
            <a:r>
              <a:rPr lang="tr-TR" sz="280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</a:rPr>
              <a:t>Teşekkür Ederiz..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893" y="1700014"/>
            <a:ext cx="3142857" cy="1285714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5C55C512-E2D7-4DE9-976B-A72FA2424CD9}"/>
              </a:ext>
            </a:extLst>
          </p:cNvPr>
          <p:cNvSpPr txBox="1"/>
          <p:nvPr/>
        </p:nvSpPr>
        <p:spPr>
          <a:xfrm>
            <a:off x="2262753" y="4812584"/>
            <a:ext cx="99292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altLang="tr-TR" sz="3200" u="sng" dirty="0">
                <a:solidFill>
                  <a:srgbClr val="FF0000"/>
                </a:solidFill>
              </a:rPr>
              <a:t>İLETİŞİM İÇİN : </a:t>
            </a:r>
            <a:r>
              <a:rPr lang="tr-TR" altLang="tr-TR" sz="3200" u="sng" dirty="0">
                <a:solidFill>
                  <a:srgbClr val="002060"/>
                </a:solidFill>
              </a:rPr>
              <a:t>fatih.aytekin@elektromaks.com.tr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301334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92925" y="419391"/>
            <a:ext cx="8911687" cy="1280890"/>
          </a:xfrm>
        </p:spPr>
        <p:txBody>
          <a:bodyPr/>
          <a:lstStyle/>
          <a:p>
            <a:r>
              <a:rPr lang="tr-TR" dirty="0"/>
              <a:t>4/8 RUNNER ALARM PANELİ</a:t>
            </a:r>
          </a:p>
        </p:txBody>
      </p:sp>
      <p:sp>
        <p:nvSpPr>
          <p:cNvPr id="8" name="İçerik Yer Tutucusu 2"/>
          <p:cNvSpPr>
            <a:spLocks noGrp="1"/>
          </p:cNvSpPr>
          <p:nvPr>
            <p:ph idx="1"/>
          </p:nvPr>
        </p:nvSpPr>
        <p:spPr>
          <a:xfrm>
            <a:off x="6182879" y="1337481"/>
            <a:ext cx="5717969" cy="5677468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8 ZONA KADAR KABLOLU VEYA KABLOSUZ BAĞLANTI</a:t>
            </a:r>
            <a:r>
              <a:rPr lang="en-GB" altLang="tr-TR" dirty="0"/>
              <a:t>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EKSTRA HARİCİ RECEİVER İLAVESİ</a:t>
            </a:r>
            <a:endParaRPr lang="en-GB" altLang="tr-TR" dirty="0"/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MERLİN PRO 2 İLE EKSTRA KABLOSUZ ZONE</a:t>
            </a:r>
            <a:endParaRPr lang="en-GB" altLang="tr-TR" dirty="0"/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2 ADET PROGRAMLANABİLİR SİREN ÇIKIŞI</a:t>
            </a:r>
            <a:endParaRPr lang="en-GB" altLang="tr-TR" dirty="0"/>
          </a:p>
          <a:p>
            <a:pPr>
              <a:buFont typeface="Wingdings" panose="05000000000000000000" pitchFamily="2" charset="2"/>
              <a:buChar char="q"/>
            </a:pPr>
            <a:r>
              <a:rPr lang="en-GB" altLang="tr-TR" dirty="0"/>
              <a:t>12 V / </a:t>
            </a:r>
            <a:r>
              <a:rPr lang="tr-TR" altLang="tr-TR" dirty="0"/>
              <a:t>7</a:t>
            </a:r>
            <a:r>
              <a:rPr lang="en-GB" altLang="tr-TR" dirty="0"/>
              <a:t> Ah AKÜ</a:t>
            </a:r>
            <a:r>
              <a:rPr lang="tr-TR" altLang="tr-TR" dirty="0"/>
              <a:t> DESTEKLİ</a:t>
            </a:r>
            <a:endParaRPr lang="en-GB" altLang="tr-TR" dirty="0"/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DÜZ MONTAJ İÇİN SU TERAZİSİ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RJ 11 TELEFON GİRİŞİ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8 ADET KEYPAD BAĞLANTISI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AYRI AYRI 3 ADET TOPLAM 1 Ah 12 V ÇIKIŞI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EKSTRA HARİCİ VOİCE BOARD BAĞLANTISI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EKSTRA HARİCİ RUNNER IP MODÜL BAĞLANTISI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U/D YAZILIM İLE PC DEN PROGRAMLANABİLME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EKSTRA HARİCİ TCP/IP MODÜL BAĞLANTISI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TEMPER ÇIKIŞINDAN DİRENÇ İLE KEY SWİTCH BAĞLANTISI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TCP/IP MODÜL İLE PANELE UZAK BAĞLANTI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EKSTRA HARİCİ GSM LİNK (GPRS) BAĞLANTISI</a:t>
            </a:r>
            <a:endParaRPr lang="en-GB" alt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054" y="2243627"/>
            <a:ext cx="4358247" cy="430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53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51982" y="392098"/>
            <a:ext cx="8911687" cy="1280890"/>
          </a:xfrm>
        </p:spPr>
        <p:txBody>
          <a:bodyPr/>
          <a:lstStyle/>
          <a:p>
            <a:r>
              <a:rPr lang="tr-TR" dirty="0"/>
              <a:t>8/16 RUNNER ALARM PANELİ</a:t>
            </a:r>
          </a:p>
        </p:txBody>
      </p:sp>
      <p:sp>
        <p:nvSpPr>
          <p:cNvPr id="8" name="İçerik Yer Tutucusu 2"/>
          <p:cNvSpPr>
            <a:spLocks noGrp="1"/>
          </p:cNvSpPr>
          <p:nvPr>
            <p:ph idx="1"/>
          </p:nvPr>
        </p:nvSpPr>
        <p:spPr>
          <a:xfrm>
            <a:off x="6146263" y="1241943"/>
            <a:ext cx="5699994" cy="5609231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16  ZONA KADAR KABLOLU VEYA KABLOSUZ BAĞLANTI</a:t>
            </a:r>
            <a:r>
              <a:rPr lang="en-GB" altLang="tr-TR" dirty="0"/>
              <a:t>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EKSTRA HARİCİ RECEİVER İLAVESİ</a:t>
            </a:r>
            <a:endParaRPr lang="en-GB" altLang="tr-TR" dirty="0"/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MERLİN PRO 2 İLE EKSTRA KABLOSUZ ZONE</a:t>
            </a:r>
            <a:endParaRPr lang="en-GB" altLang="tr-TR" dirty="0"/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4 ADET PROGRAMLANABİLİR SİREN ÇIKIŞI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PROGRAMLANABİLİR 4. OUTPUT KURU KONTAK ÇIKIŞI</a:t>
            </a:r>
            <a:endParaRPr lang="en-GB" altLang="tr-TR" dirty="0"/>
          </a:p>
          <a:p>
            <a:pPr>
              <a:buFont typeface="Wingdings" panose="05000000000000000000" pitchFamily="2" charset="2"/>
              <a:buChar char="q"/>
            </a:pPr>
            <a:r>
              <a:rPr lang="en-GB" altLang="tr-TR" dirty="0"/>
              <a:t>12 V / </a:t>
            </a:r>
            <a:r>
              <a:rPr lang="tr-TR" altLang="tr-TR" dirty="0"/>
              <a:t>7</a:t>
            </a:r>
            <a:r>
              <a:rPr lang="en-GB" altLang="tr-TR" dirty="0"/>
              <a:t> Ah AKÜ</a:t>
            </a:r>
            <a:r>
              <a:rPr lang="tr-TR" altLang="tr-TR" dirty="0"/>
              <a:t> DESTEKLİ</a:t>
            </a:r>
            <a:endParaRPr lang="en-GB" altLang="tr-TR" dirty="0"/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DÜZ MONTAJ İÇİN SU TERAZİSİ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RJ 11 TELEFON GİRİŞİ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8 ADET KEYPAD BAĞLANTISI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AYRI AYRI 3 ADET TOPLAM 1 Ah 12 V ÇIKIŞI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EKSTRA HARİCİ VOİCE BOARD BAĞLANTISI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DTMF ÖZELLİĞİ İLE TELEFONDAN KURMA KAPAMA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EKSTRA HARİCİ RUNNER IP MODÜL BAĞLANTISI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U/D YAZILIM İLE PC DEN PROGRAMLANABİLME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EKSTRA HARİCİ TCP/IP MODÜL BAĞLANTISI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TCP/IP MODÜL İLE PANELE UZAK BAĞLANTI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TEMPER ÇIKIŞINDAN DİRENÇ İLE KEY SWİTCH BAĞLANTISI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EKSTRA HARİCİ GSM LİNK (GPRS) BAĞLANTISI</a:t>
            </a:r>
            <a:endParaRPr lang="en-GB" altLang="tr-TR" dirty="0"/>
          </a:p>
          <a:p>
            <a:pPr>
              <a:buFont typeface="Wingdings" panose="05000000000000000000" pitchFamily="2" charset="2"/>
              <a:buChar char="q"/>
            </a:pPr>
            <a:endParaRPr lang="en-GB" altLang="tr-TR" dirty="0"/>
          </a:p>
          <a:p>
            <a:pPr>
              <a:buFont typeface="Wingdings" panose="05000000000000000000" pitchFamily="2" charset="2"/>
              <a:buChar char="q"/>
            </a:pPr>
            <a:endParaRPr lang="en-GB" altLang="tr-TR" dirty="0"/>
          </a:p>
          <a:p>
            <a:pPr>
              <a:buFont typeface="Wingdings" panose="05000000000000000000" pitchFamily="2" charset="2"/>
              <a:buChar char="q"/>
            </a:pPr>
            <a:endParaRPr lang="en-GB" alt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353" y="2326872"/>
            <a:ext cx="4486942" cy="402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38334" y="395510"/>
            <a:ext cx="8911687" cy="1280890"/>
          </a:xfrm>
        </p:spPr>
        <p:txBody>
          <a:bodyPr/>
          <a:lstStyle/>
          <a:p>
            <a:r>
              <a:rPr lang="tr-TR" dirty="0"/>
              <a:t>8/64 RUNNER ALARM PANELİ</a:t>
            </a:r>
          </a:p>
        </p:txBody>
      </p:sp>
      <p:sp>
        <p:nvSpPr>
          <p:cNvPr id="8" name="İçerik Yer Tutucusu 2"/>
          <p:cNvSpPr>
            <a:spLocks noGrp="1"/>
          </p:cNvSpPr>
          <p:nvPr>
            <p:ph idx="1"/>
          </p:nvPr>
        </p:nvSpPr>
        <p:spPr>
          <a:xfrm>
            <a:off x="6677891" y="1201003"/>
            <a:ext cx="5514109" cy="5540991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64 ZONA KADAR KABLOLU BAĞLANTI</a:t>
            </a:r>
            <a:r>
              <a:rPr lang="en-GB" altLang="tr-TR" dirty="0"/>
              <a:t>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MERLİN PRO 2 İLE EKSTRA KABLOSUZ ZONE</a:t>
            </a:r>
            <a:endParaRPr lang="en-GB" altLang="tr-TR" dirty="0"/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EKSTRA 32 ADET ÇIKIŞ DETEKLEYEN ROLE KARTI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EKSTRA ACCESS KART BAĞLANTISI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PANEL ÜZERİNDEN EKSTRA ROLE ÇIKIŞI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2000 ADET KULLANICI ŞİFRESİ TANIMLAYABİLME</a:t>
            </a:r>
            <a:endParaRPr lang="en-GB" altLang="tr-TR" dirty="0"/>
          </a:p>
          <a:p>
            <a:pPr>
              <a:buFont typeface="Wingdings" panose="05000000000000000000" pitchFamily="2" charset="2"/>
              <a:buChar char="q"/>
            </a:pPr>
            <a:r>
              <a:rPr lang="en-GB" altLang="tr-TR" dirty="0"/>
              <a:t>12 V / </a:t>
            </a:r>
            <a:r>
              <a:rPr lang="tr-TR" altLang="tr-TR" dirty="0"/>
              <a:t>7</a:t>
            </a:r>
            <a:r>
              <a:rPr lang="en-GB" altLang="tr-TR" dirty="0"/>
              <a:t> Ah AKÜ</a:t>
            </a:r>
            <a:r>
              <a:rPr lang="tr-TR" altLang="tr-TR" dirty="0"/>
              <a:t> DESTEKLİ</a:t>
            </a:r>
            <a:endParaRPr lang="en-GB" altLang="tr-TR" dirty="0"/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DÜZ MONTAJ İÇİN SU TERAZİSİ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RJ 11 TELEFON GİRİŞİ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32 ADET KEYPAD BAĞLANTISI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DTMF ÖZELLİĞİ İLE TELEFONDAN KURMA KAPAMA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DAHİLİ TCP/IP MODÜL BAĞLANTISI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altLang="tr-TR" dirty="0"/>
              <a:t>DAHİLİ TCP/IP MODÜL İLE ARAYÜZE GİREBİLME</a:t>
            </a:r>
            <a:endParaRPr lang="en-GB" altLang="tr-TR" dirty="0"/>
          </a:p>
          <a:p>
            <a:pPr>
              <a:buFont typeface="Wingdings" panose="05000000000000000000" pitchFamily="2" charset="2"/>
              <a:buChar char="q"/>
            </a:pPr>
            <a:endParaRPr lang="en-GB" altLang="tr-TR" dirty="0"/>
          </a:p>
          <a:p>
            <a:pPr>
              <a:buFont typeface="Wingdings" panose="05000000000000000000" pitchFamily="2" charset="2"/>
              <a:buChar char="q"/>
            </a:pPr>
            <a:endParaRPr lang="en-GB" alt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463" y="1385392"/>
            <a:ext cx="5329427" cy="483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59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280313" y="40111"/>
            <a:ext cx="8911687" cy="1280890"/>
          </a:xfrm>
        </p:spPr>
        <p:txBody>
          <a:bodyPr/>
          <a:lstStyle/>
          <a:p>
            <a:r>
              <a:rPr lang="tr-TR" dirty="0"/>
              <a:t>RUNNER KEYPAD MODELLERİ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F43491C0-9F33-4DA7-8C93-7DEB5B2076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052" y="739405"/>
            <a:ext cx="2345837" cy="2159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12182069-2813-42B9-865E-4F1ED051A59C}"/>
              </a:ext>
            </a:extLst>
          </p:cNvPr>
          <p:cNvSpPr txBox="1"/>
          <p:nvPr/>
        </p:nvSpPr>
        <p:spPr>
          <a:xfrm>
            <a:off x="2572554" y="2936305"/>
            <a:ext cx="4336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YENİ RUNNER 4/8-8/16 VE 64 </a:t>
            </a:r>
          </a:p>
          <a:p>
            <a:r>
              <a:rPr lang="tr-TR" sz="2000" b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İÇİN DOKUNMATİK KEYPAD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64A872D0-42F2-4261-BBB3-6AA8E66F11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560" y="695055"/>
            <a:ext cx="2610605" cy="2402680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0C335026-6811-45F9-88A3-2246C4DB7BE3}"/>
              </a:ext>
            </a:extLst>
          </p:cNvPr>
          <p:cNvSpPr txBox="1"/>
          <p:nvPr/>
        </p:nvSpPr>
        <p:spPr>
          <a:xfrm>
            <a:off x="6165574" y="786646"/>
            <a:ext cx="32676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RUNNER 4/8-8/16 İÇİN</a:t>
            </a:r>
          </a:p>
          <a:p>
            <a:r>
              <a:rPr lang="tr-TR" sz="2000" b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SMALL LCD KEYPAD</a:t>
            </a:r>
          </a:p>
        </p:txBody>
      </p:sp>
      <p:pic>
        <p:nvPicPr>
          <p:cNvPr id="12" name="Resim 11">
            <a:extLst>
              <a:ext uri="{FF2B5EF4-FFF2-40B4-BE49-F238E27FC236}">
                <a16:creationId xmlns:a16="http://schemas.microsoft.com/office/drawing/2014/main" id="{5F19BD47-D07E-4A54-8534-A361C51A97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504" y="3846808"/>
            <a:ext cx="3234788" cy="3234788"/>
          </a:xfrm>
          <a:prstGeom prst="rect">
            <a:avLst/>
          </a:prstGeom>
        </p:spPr>
      </p:pic>
      <p:sp>
        <p:nvSpPr>
          <p:cNvPr id="13" name="Metin kutusu 12">
            <a:extLst>
              <a:ext uri="{FF2B5EF4-FFF2-40B4-BE49-F238E27FC236}">
                <a16:creationId xmlns:a16="http://schemas.microsoft.com/office/drawing/2014/main" id="{80DB80EC-D0D4-4FAC-8618-F8CD643C4649}"/>
              </a:ext>
            </a:extLst>
          </p:cNvPr>
          <p:cNvSpPr txBox="1"/>
          <p:nvPr/>
        </p:nvSpPr>
        <p:spPr>
          <a:xfrm>
            <a:off x="1268111" y="6153343"/>
            <a:ext cx="26896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YENİ RUNNER 64</a:t>
            </a:r>
          </a:p>
          <a:p>
            <a:r>
              <a:rPr lang="tr-TR" sz="2000" b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İÇİN LCD KEYPAD</a:t>
            </a:r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633F1F9B-B1D7-42FB-8F6C-D78ECADDAD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993" y="3894928"/>
            <a:ext cx="3081500" cy="2836071"/>
          </a:xfrm>
          <a:prstGeom prst="rect">
            <a:avLst/>
          </a:prstGeom>
        </p:spPr>
      </p:pic>
      <p:sp>
        <p:nvSpPr>
          <p:cNvPr id="18" name="Metin kutusu 17">
            <a:extLst>
              <a:ext uri="{FF2B5EF4-FFF2-40B4-BE49-F238E27FC236}">
                <a16:creationId xmlns:a16="http://schemas.microsoft.com/office/drawing/2014/main" id="{EE389A1F-9E24-4A7B-A1DC-438A60CB2B5F}"/>
              </a:ext>
            </a:extLst>
          </p:cNvPr>
          <p:cNvSpPr txBox="1"/>
          <p:nvPr/>
        </p:nvSpPr>
        <p:spPr>
          <a:xfrm>
            <a:off x="6270110" y="6162945"/>
            <a:ext cx="26811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RUNNER 4/8-8/16 </a:t>
            </a:r>
          </a:p>
          <a:p>
            <a:r>
              <a:rPr lang="tr-TR" sz="2000" b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İÇİN LED KEYPAD</a:t>
            </a:r>
          </a:p>
        </p:txBody>
      </p:sp>
    </p:spTree>
    <p:extLst>
      <p:ext uri="{BB962C8B-B14F-4D97-AF65-F5344CB8AC3E}">
        <p14:creationId xmlns:p14="http://schemas.microsoft.com/office/powerpoint/2010/main" val="18882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theme/theme1.xml><?xml version="1.0" encoding="utf-8"?>
<a:theme xmlns:a="http://schemas.openxmlformats.org/drawingml/2006/main" name="Duman">
  <a:themeElements>
    <a:clrScheme name="Mavi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Duma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1159</TotalTime>
  <Words>2188</Words>
  <Application>Microsoft Office PowerPoint</Application>
  <PresentationFormat>Geniş ekran</PresentationFormat>
  <Paragraphs>364</Paragraphs>
  <Slides>57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11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57</vt:i4>
      </vt:variant>
    </vt:vector>
  </HeadingPairs>
  <TitlesOfParts>
    <vt:vector size="69" baseType="lpstr">
      <vt:lpstr>Arial</vt:lpstr>
      <vt:lpstr>Arial Black</vt:lpstr>
      <vt:lpstr>Arial Narrow</vt:lpstr>
      <vt:lpstr>Calibri</vt:lpstr>
      <vt:lpstr>Century Gothic</vt:lpstr>
      <vt:lpstr>Impact</vt:lpstr>
      <vt:lpstr>Lucida Grande</vt:lpstr>
      <vt:lpstr>Tahoma</vt:lpstr>
      <vt:lpstr>Times New Roman</vt:lpstr>
      <vt:lpstr>Wingdings</vt:lpstr>
      <vt:lpstr>Wingdings 3</vt:lpstr>
      <vt:lpstr>Duman</vt:lpstr>
      <vt:lpstr>PowerPoint Sunusu</vt:lpstr>
      <vt:lpstr>CROW RUNNER</vt:lpstr>
      <vt:lpstr>PowerPoint Sunusu</vt:lpstr>
      <vt:lpstr>RUNNER 4/8 ve 8/16  ALARM PANELİ GENEL ÖZELLİKLERİ</vt:lpstr>
      <vt:lpstr>KABLOSUZ COMPACT ALARM PANELİ</vt:lpstr>
      <vt:lpstr>4/8 RUNNER ALARM PANELİ</vt:lpstr>
      <vt:lpstr>8/16 RUNNER ALARM PANELİ</vt:lpstr>
      <vt:lpstr>8/64 RUNNER ALARM PANELİ</vt:lpstr>
      <vt:lpstr>RUNNER KEYPAD MODELLERİ</vt:lpstr>
      <vt:lpstr>RUNNER 8/16 BOARD</vt:lpstr>
      <vt:lpstr>RUNNER 8/16 PANEL ŞEMA</vt:lpstr>
      <vt:lpstr>RUNNER ALARM PANELİ EKSTRA MODÜLLER</vt:lpstr>
      <vt:lpstr>PIR DEDEKTÖRÜN KONUMLANDIRILIŞI</vt:lpstr>
      <vt:lpstr>PARTITION ŞEMASI</vt:lpstr>
      <vt:lpstr>STAY (EV İÇİ KURULUM) ŞEMASI</vt:lpstr>
      <vt:lpstr>RUNNER ZONE BAĞLANTISI</vt:lpstr>
      <vt:lpstr>SERİ ZONE BAĞLANTISI</vt:lpstr>
      <vt:lpstr>ZONE ÇOKLAMA</vt:lpstr>
      <vt:lpstr>ZONE ÇOKLAMA GÖRSEL ŞEMASI</vt:lpstr>
      <vt:lpstr>KEYPAD BAĞLANTISI</vt:lpstr>
      <vt:lpstr>TELEFON HATTI BAĞLANTISI</vt:lpstr>
      <vt:lpstr>CROW NEPTUNE SİREN BAĞLANTISI</vt:lpstr>
      <vt:lpstr>SPECTRA EMS SİREN BAĞLANTISI</vt:lpstr>
      <vt:lpstr>MERLİN PRO 2</vt:lpstr>
      <vt:lpstr>PROGRAMLAMA</vt:lpstr>
      <vt:lpstr>PROGRAMLAMA ADIMLARI</vt:lpstr>
      <vt:lpstr>PROGRAMLAMA ADIMLARI</vt:lpstr>
      <vt:lpstr>PROGRAMLAMA ADIMLARI</vt:lpstr>
      <vt:lpstr>PROGRAMLAMA ADIMLARI</vt:lpstr>
      <vt:lpstr>RUNNER U/D YAZILIM</vt:lpstr>
      <vt:lpstr>RUNNER U/D YAZILIM</vt:lpstr>
      <vt:lpstr>RUNNER U/D YAZILIM</vt:lpstr>
      <vt:lpstr>RUNNER U/D YAZILIM</vt:lpstr>
      <vt:lpstr>RUNNER U/D YAZILIM</vt:lpstr>
      <vt:lpstr>RUNNER U/D YAZILIM</vt:lpstr>
      <vt:lpstr>4G IP MODULE  FOR RUNNER</vt:lpstr>
      <vt:lpstr>4G IP MODULE  FOR RUNNER</vt:lpstr>
      <vt:lpstr>4G IP MODULE  FOR RUNNER</vt:lpstr>
      <vt:lpstr>TCP/IP MODÜL ÖZELLİKLERİ</vt:lpstr>
      <vt:lpstr>TCP/IP MODÜL İNCELEMESİ</vt:lpstr>
      <vt:lpstr>TCP/IP MODÜL PANELE BAĞLANTISI</vt:lpstr>
      <vt:lpstr>TCP/IP PROGRAMLAMA ADIMLARI</vt:lpstr>
      <vt:lpstr>TCP/IP PROGRAMLAMA ADIMLARI</vt:lpstr>
      <vt:lpstr>TCP/IP PROGRAMLAMA ADIMLARI</vt:lpstr>
      <vt:lpstr>RUNNER IP MODÜL BOARD</vt:lpstr>
      <vt:lpstr>RUNNER IP MODÜL ÖZELLİKLER</vt:lpstr>
      <vt:lpstr>RUNNER IP MODÜL PC’ DEN PROGRAMLAMA</vt:lpstr>
      <vt:lpstr>RUNNER IP MODÜL PC’ DEN PROGRAMLAMA</vt:lpstr>
      <vt:lpstr>RUNNER IP MODÜL PC’ DEN PROGRAMLAMA</vt:lpstr>
      <vt:lpstr>RUNNER IP MODÜL PC’ DEN PROGRAMLAMA</vt:lpstr>
      <vt:lpstr>RUNNER IP MODÜL (MOBİL UYGULAMA)</vt:lpstr>
      <vt:lpstr>RUNNER IP MODÜL (MOBİL UYGULAMA)</vt:lpstr>
      <vt:lpstr>RUNNER IP MODÜL (MOBİL UYGULAMA)</vt:lpstr>
      <vt:lpstr>RUNNER IP MODÜL (MOBİL UYGULAMA)</vt:lpstr>
      <vt:lpstr>RUNNER IP MODÜL (MOBİL UYGULAMA)</vt:lpstr>
      <vt:lpstr>EĞİTİM VİDEOLARI</vt:lpstr>
      <vt:lpstr>PowerPoint Sunusu</vt:lpstr>
    </vt:vector>
  </TitlesOfParts>
  <Company>MoTuN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hakan sözeriyim</dc:creator>
  <cp:lastModifiedBy>ElektroTeknik-Fat!h</cp:lastModifiedBy>
  <cp:revision>146</cp:revision>
  <dcterms:created xsi:type="dcterms:W3CDTF">2018-01-29T08:25:01Z</dcterms:created>
  <dcterms:modified xsi:type="dcterms:W3CDTF">2022-03-29T15:43:07Z</dcterms:modified>
</cp:coreProperties>
</file>