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2"/>
  </p:notesMasterIdLst>
  <p:sldIdLst>
    <p:sldId id="256" r:id="rId2"/>
    <p:sldId id="323" r:id="rId3"/>
    <p:sldId id="257" r:id="rId4"/>
    <p:sldId id="258" r:id="rId5"/>
    <p:sldId id="259" r:id="rId6"/>
    <p:sldId id="311" r:id="rId7"/>
    <p:sldId id="309" r:id="rId8"/>
    <p:sldId id="312" r:id="rId9"/>
    <p:sldId id="308" r:id="rId10"/>
    <p:sldId id="313" r:id="rId11"/>
    <p:sldId id="315" r:id="rId12"/>
    <p:sldId id="314" r:id="rId13"/>
    <p:sldId id="316" r:id="rId14"/>
    <p:sldId id="317" r:id="rId15"/>
    <p:sldId id="318" r:id="rId16"/>
    <p:sldId id="319" r:id="rId17"/>
    <p:sldId id="328" r:id="rId18"/>
    <p:sldId id="320" r:id="rId19"/>
    <p:sldId id="322" r:id="rId20"/>
    <p:sldId id="270" r:id="rId21"/>
    <p:sldId id="260" r:id="rId22"/>
    <p:sldId id="261" r:id="rId23"/>
    <p:sldId id="263" r:id="rId24"/>
    <p:sldId id="262" r:id="rId25"/>
    <p:sldId id="264" r:id="rId26"/>
    <p:sldId id="265" r:id="rId27"/>
    <p:sldId id="266" r:id="rId28"/>
    <p:sldId id="267" r:id="rId29"/>
    <p:sldId id="268" r:id="rId30"/>
    <p:sldId id="269" r:id="rId31"/>
    <p:sldId id="271" r:id="rId32"/>
    <p:sldId id="272" r:id="rId33"/>
    <p:sldId id="324" r:id="rId34"/>
    <p:sldId id="325" r:id="rId35"/>
    <p:sldId id="326" r:id="rId36"/>
    <p:sldId id="273" r:id="rId37"/>
    <p:sldId id="276" r:id="rId38"/>
    <p:sldId id="277" r:id="rId39"/>
    <p:sldId id="278" r:id="rId40"/>
    <p:sldId id="274" r:id="rId41"/>
    <p:sldId id="281" r:id="rId42"/>
    <p:sldId id="275" r:id="rId43"/>
    <p:sldId id="279" r:id="rId44"/>
    <p:sldId id="280" r:id="rId45"/>
    <p:sldId id="282" r:id="rId46"/>
    <p:sldId id="283" r:id="rId47"/>
    <p:sldId id="284" r:id="rId48"/>
    <p:sldId id="285" r:id="rId49"/>
    <p:sldId id="286" r:id="rId50"/>
    <p:sldId id="287" r:id="rId51"/>
    <p:sldId id="288" r:id="rId52"/>
    <p:sldId id="289" r:id="rId53"/>
    <p:sldId id="290" r:id="rId54"/>
    <p:sldId id="291" r:id="rId55"/>
    <p:sldId id="292" r:id="rId56"/>
    <p:sldId id="293" r:id="rId57"/>
    <p:sldId id="294" r:id="rId58"/>
    <p:sldId id="295" r:id="rId59"/>
    <p:sldId id="296" r:id="rId60"/>
    <p:sldId id="297" r:id="rId61"/>
    <p:sldId id="298" r:id="rId62"/>
    <p:sldId id="299" r:id="rId63"/>
    <p:sldId id="300" r:id="rId64"/>
    <p:sldId id="301" r:id="rId65"/>
    <p:sldId id="302" r:id="rId66"/>
    <p:sldId id="303" r:id="rId67"/>
    <p:sldId id="304" r:id="rId68"/>
    <p:sldId id="305" r:id="rId69"/>
    <p:sldId id="327" r:id="rId70"/>
    <p:sldId id="307" r:id="rId7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kan sözeriyim" initials="h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979F0-8C10-4E1D-A860-D9BC117820CD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724C5-EF41-4994-8C02-A182325E59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8520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724C5-EF41-4994-8C02-A182325E5961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6771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724C5-EF41-4994-8C02-A182325E5961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6771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724C5-EF41-4994-8C02-A182325E5961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5455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5851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1878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18330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7083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1073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13342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863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7635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7846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7943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9537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344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4606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068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5653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3065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9220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E213859-6383-424D-9B76-A5D43465924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1CE6EC6-9439-43C6-A64D-42484F47DB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9349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owcloud.com/#!/login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crowcloud.com/#!/login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www.crowcloud.com/#!/login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owcloud.com/#!/login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hyperlink" Target="http://www.elektromaks.com.tr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360" y="87525"/>
            <a:ext cx="9778994" cy="3088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id="{1CD971BE-991F-418A-A806-19A07826A1AE}"/>
              </a:ext>
            </a:extLst>
          </p:cNvPr>
          <p:cNvSpPr/>
          <p:nvPr/>
        </p:nvSpPr>
        <p:spPr>
          <a:xfrm>
            <a:off x="5500468" y="3283848"/>
            <a:ext cx="691001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5400" b="1" cap="none" spc="0" dirty="0">
                <a:ln w="0"/>
                <a:solidFill>
                  <a:srgbClr val="1C21E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Alarm Sistemleri</a:t>
            </a:r>
          </a:p>
          <a:p>
            <a:pPr algn="ctr"/>
            <a:r>
              <a:rPr lang="tr-TR" sz="5400" b="1" dirty="0">
                <a:ln w="0"/>
                <a:solidFill>
                  <a:srgbClr val="1C21E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Eğitim Seminerine</a:t>
            </a:r>
          </a:p>
          <a:p>
            <a:pPr algn="ctr"/>
            <a:r>
              <a:rPr lang="tr-TR" sz="5400" b="1" u="sng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HOŞGELDİNİZ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86B76D4-F6DB-4280-8AE9-622176BAD3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975" y="2854587"/>
            <a:ext cx="2808239" cy="114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64870"/>
      </p:ext>
    </p:extLst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63370" y="0"/>
            <a:ext cx="5259645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tr-TR" altLang="tr-TR" sz="3200" b="1" dirty="0">
                <a:solidFill>
                  <a:srgbClr val="002060"/>
                </a:solidFill>
              </a:rPr>
              <a:t>FW2-PIRCAM (İÇ ORTAM)</a:t>
            </a:r>
          </a:p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tr-TR" altLang="tr-TR" b="1" dirty="0">
                <a:solidFill>
                  <a:srgbClr val="808080"/>
                </a:solidFill>
              </a:rPr>
              <a:t>İki Yönlü Kablosuz Kapalı PIR ve Kamera </a:t>
            </a:r>
            <a:r>
              <a:rPr lang="tr-TR" altLang="tr-TR" b="1" dirty="0" err="1">
                <a:solidFill>
                  <a:srgbClr val="808080"/>
                </a:solidFill>
              </a:rPr>
              <a:t>Dedektörü</a:t>
            </a:r>
            <a:endParaRPr lang="tr-TR" altLang="tr-TR" b="1" dirty="0">
              <a:solidFill>
                <a:srgbClr val="808080"/>
              </a:solidFill>
            </a:endParaRPr>
          </a:p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tr-TR" altLang="tr-TR" b="1" dirty="0">
              <a:solidFill>
                <a:srgbClr val="808080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537970" y="1009707"/>
            <a:ext cx="7423150" cy="1168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/>
          <a:p>
            <a:pPr algn="just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tr-TR" altLang="tr-TR" sz="1400" dirty="0">
                <a:solidFill>
                  <a:srgbClr val="000000"/>
                </a:solidFill>
                <a:cs typeface="Times New Roman" pitchFamily="18" charset="0"/>
              </a:rPr>
              <a:t>FW2-İç ortam PIRCAM, tesislerinizin görsel alarm doğrulaması için mükemmel çözümü sağlayan yerleşik CMOS yüksek kaliteli renkli kameralı çift yönlü bir kablosuz hareket detektörüdür.</a:t>
            </a:r>
          </a:p>
          <a:p>
            <a:pPr algn="just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tr-TR" altLang="tr-TR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tr-TR" altLang="tr-TR" sz="1400" dirty="0">
                <a:solidFill>
                  <a:srgbClr val="000000"/>
                </a:solidFill>
                <a:cs typeface="Times New Roman" pitchFamily="18" charset="0"/>
              </a:rPr>
              <a:t>Kontrol paneliniz devreye girdiğinde ve PIR </a:t>
            </a:r>
            <a:r>
              <a:rPr lang="tr-TR" altLang="tr-TR" sz="1400" dirty="0" err="1">
                <a:solidFill>
                  <a:srgbClr val="000000"/>
                </a:solidFill>
                <a:cs typeface="Times New Roman" pitchFamily="18" charset="0"/>
              </a:rPr>
              <a:t>sensörü</a:t>
            </a:r>
            <a:r>
              <a:rPr lang="tr-TR" altLang="tr-TR" sz="1400" dirty="0">
                <a:solidFill>
                  <a:srgbClr val="000000"/>
                </a:solidFill>
                <a:cs typeface="Times New Roman" pitchFamily="18" charset="0"/>
              </a:rPr>
              <a:t> hareketi algıladığında, </a:t>
            </a:r>
            <a:r>
              <a:rPr lang="tr-TR" altLang="tr-TR" sz="1400" dirty="0" err="1">
                <a:solidFill>
                  <a:srgbClr val="000000"/>
                </a:solidFill>
                <a:cs typeface="Times New Roman" pitchFamily="18" charset="0"/>
              </a:rPr>
              <a:t>dedektör</a:t>
            </a:r>
            <a:r>
              <a:rPr lang="tr-TR" altLang="tr-TR" sz="1400" dirty="0">
                <a:solidFill>
                  <a:srgbClr val="000000"/>
                </a:solidFill>
                <a:cs typeface="Times New Roman" pitchFamily="18" charset="0"/>
              </a:rPr>
              <a:t> bir uyarı gönderir ve resmi </a:t>
            </a:r>
            <a:r>
              <a:rPr lang="tr-TR" altLang="tr-TR" sz="1400" dirty="0" err="1">
                <a:solidFill>
                  <a:srgbClr val="000000"/>
                </a:solidFill>
                <a:cs typeface="Times New Roman" pitchFamily="18" charset="0"/>
              </a:rPr>
              <a:t>CMS'ye</a:t>
            </a:r>
            <a:r>
              <a:rPr lang="tr-TR" altLang="tr-TR" sz="1400" dirty="0">
                <a:solidFill>
                  <a:srgbClr val="000000"/>
                </a:solidFill>
                <a:cs typeface="Times New Roman" pitchFamily="18" charset="0"/>
              </a:rPr>
              <a:t> veya cep telefonunuza gönderir (</a:t>
            </a:r>
            <a:r>
              <a:rPr lang="tr-TR" altLang="tr-TR" sz="1400" dirty="0" err="1">
                <a:solidFill>
                  <a:srgbClr val="000000"/>
                </a:solidFill>
                <a:cs typeface="Times New Roman" pitchFamily="18" charset="0"/>
              </a:rPr>
              <a:t>CrowCloud</a:t>
            </a:r>
            <a:r>
              <a:rPr lang="tr-TR" altLang="tr-TR" sz="1400" dirty="0">
                <a:solidFill>
                  <a:srgbClr val="000000"/>
                </a:solidFill>
                <a:cs typeface="Times New Roman" pitchFamily="18" charset="0"/>
              </a:rPr>
              <a:t> aracılığıyla).</a:t>
            </a:r>
          </a:p>
        </p:txBody>
      </p:sp>
      <p:graphicFrame>
        <p:nvGraphicFramePr>
          <p:cNvPr id="9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070428"/>
              </p:ext>
            </p:extLst>
          </p:nvPr>
        </p:nvGraphicFramePr>
        <p:xfrm>
          <a:off x="3154680" y="2221291"/>
          <a:ext cx="5617210" cy="4550224"/>
        </p:xfrm>
        <a:graphic>
          <a:graphicData uri="http://schemas.openxmlformats.org/drawingml/2006/table">
            <a:tbl>
              <a:tblPr/>
              <a:tblGrid>
                <a:gridCol w="1720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6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853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Algılama Yöntemi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Quad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Element PIR &amp; CMOS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Camera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7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for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visual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verification</a:t>
                      </a: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0" marR="0" marT="3401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Veri Protokolü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Freewave2™ Çift yönlü Protocol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Modülasyon türü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GFSK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Frekans Bandı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868-869MHz 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Kimlik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Unique ID serial number – 24 bit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53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Olay iletimi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Alarm, Görsel doğrulama,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Tamper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,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Supervision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denetim, Düşük pil</a:t>
                      </a:r>
                    </a:p>
                  </a:txBody>
                  <a:tcPr marL="0" marR="0" marT="3401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784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LED Endikasyonları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lang="tr-TR" sz="1200" dirty="0"/>
                        <a:t>Alarm </a:t>
                      </a:r>
                      <a:r>
                        <a:rPr lang="tr-TR" sz="1400" dirty="0"/>
                        <a:t>sırasında</a:t>
                      </a:r>
                      <a:r>
                        <a:rPr lang="tr-TR" sz="1200" dirty="0"/>
                        <a:t> LED</a:t>
                      </a: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Sabotaj Anahtarı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Ön kapak ve taban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99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İletişim aralığı</a:t>
                      </a:r>
                    </a:p>
                  </a:txBody>
                  <a:tcPr marL="0" marR="0" marT="7937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Açık alanda 150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mt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.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Resim Modu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12m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Kamera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CMOS camera with CIF or VGA resolution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7817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Resim Modu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lang="tr-TR" sz="1200" dirty="0" err="1"/>
                        <a:t>Lux</a:t>
                      </a:r>
                      <a:r>
                        <a:rPr lang="tr-TR" sz="1200" dirty="0"/>
                        <a:t> 16 </a:t>
                      </a:r>
                      <a:r>
                        <a:rPr lang="tr-TR" sz="1200" dirty="0" err="1"/>
                        <a:t>Lux</a:t>
                      </a:r>
                      <a:r>
                        <a:rPr lang="tr-TR" sz="1200" dirty="0"/>
                        <a:t> - Renkli Resim (sadece resim çek)</a:t>
                      </a:r>
                      <a:br>
                        <a:rPr lang="tr-TR" sz="1200" dirty="0"/>
                      </a:br>
                      <a:r>
                        <a:rPr lang="tr-TR" sz="1200" dirty="0"/>
                        <a:t>16 - 8 </a:t>
                      </a:r>
                      <a:r>
                        <a:rPr lang="tr-TR" sz="1200" dirty="0" err="1"/>
                        <a:t>Lux</a:t>
                      </a:r>
                      <a:r>
                        <a:rPr lang="tr-TR" sz="1200" dirty="0"/>
                        <a:t> - Kazanç Kontrollü B &amp; W Resim</a:t>
                      </a:r>
                      <a:br>
                        <a:rPr lang="tr-TR" sz="1200" dirty="0"/>
                      </a:br>
                      <a:r>
                        <a:rPr lang="tr-TR" sz="1200" dirty="0" err="1"/>
                        <a:t>Lux</a:t>
                      </a:r>
                      <a:r>
                        <a:rPr lang="tr-TR" sz="1200" dirty="0"/>
                        <a:t> 8 </a:t>
                      </a:r>
                      <a:r>
                        <a:rPr lang="tr-TR" sz="1200" dirty="0" err="1"/>
                        <a:t>Lux</a:t>
                      </a:r>
                      <a:r>
                        <a:rPr lang="tr-TR" sz="1200" dirty="0"/>
                        <a:t> - Kazanç kontrolü ve IR LED aydınlatmalı B &amp; W Resim</a:t>
                      </a: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106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Mevcut çizim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lang="tr-TR" sz="1200" dirty="0"/>
                        <a:t>Ortalama - 87µA  Alma </a:t>
                      </a:r>
                      <a:r>
                        <a:rPr lang="tr-TR" sz="1200" dirty="0" err="1"/>
                        <a:t>modu</a:t>
                      </a:r>
                      <a:r>
                        <a:rPr lang="tr-TR" sz="1200" dirty="0"/>
                        <a:t> - 24mA  İletim </a:t>
                      </a:r>
                      <a:r>
                        <a:rPr lang="tr-TR" sz="1200" dirty="0" err="1"/>
                        <a:t>modu</a:t>
                      </a:r>
                      <a:r>
                        <a:rPr lang="tr-TR" sz="1200" dirty="0"/>
                        <a:t> - 38mA</a:t>
                      </a: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0" marR="0" marT="3401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410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Pil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Three 3V Lithium battery CR123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Pil Ömrü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3 yıla kadar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Düşük Pil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2.45V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Çalışma sıcaklığı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-10°C to +55°C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38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Boyutlar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129.5mm x 67.4mm x 52mm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213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Ağırlık (batarya dahil)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200gr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4685" y="1375467"/>
            <a:ext cx="2510155" cy="4348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2086125"/>
      </p:ext>
    </p:extLst>
  </p:cSld>
  <p:clrMapOvr>
    <a:masterClrMapping/>
  </p:clrMapOvr>
  <p:transition spd="slow"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720" y="2177804"/>
            <a:ext cx="3233149" cy="452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1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800290"/>
              </p:ext>
            </p:extLst>
          </p:nvPr>
        </p:nvGraphicFramePr>
        <p:xfrm>
          <a:off x="2880361" y="2177804"/>
          <a:ext cx="5699760" cy="4522413"/>
        </p:xfrm>
        <a:graphic>
          <a:graphicData uri="http://schemas.openxmlformats.org/drawingml/2006/table">
            <a:tbl>
              <a:tblPr/>
              <a:tblGrid>
                <a:gridCol w="2234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4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54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Algılama Yöntemi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Quad Element PIR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&amp; CMOS Camera for visual verification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70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43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İletişim Protokolü</a:t>
                      </a:r>
                    </a:p>
                  </a:txBody>
                  <a:tcPr marL="57240" marR="5724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Freewave2™ Çift yönlü ISM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GFSK </a:t>
                      </a:r>
                      <a:r>
                        <a:rPr kumimoji="0" lang="tr-TR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with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5 frekanslıdır &amp; LBT</a:t>
                      </a:r>
                    </a:p>
                  </a:txBody>
                  <a:tcPr marL="57240" marR="5724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82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Frekanslar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43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868-869MHz </a:t>
                      </a:r>
                    </a:p>
                  </a:txBody>
                  <a:tcPr marL="68400" marR="684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Kimlik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-19050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Unique ID serial number 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Olaylar İletim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Alarm, </a:t>
                      </a:r>
                      <a:r>
                        <a:rPr kumimoji="0" lang="tr-TR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Tamper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, </a:t>
                      </a:r>
                      <a:r>
                        <a:rPr kumimoji="0" lang="tr-TR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Supervision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denetim, Düşük pil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Açık alanda menzil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-19050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Açık alanda 150m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Kamera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-19050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CMOS </a:t>
                      </a:r>
                      <a:r>
                        <a:rPr kumimoji="0" lang="tr-TR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camera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ile VGA veya QVGA çözünürlük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Resim </a:t>
                      </a:r>
                      <a:r>
                        <a:rPr kumimoji="0" lang="tr-TR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Modu</a:t>
                      </a:r>
                      <a:endParaRPr kumimoji="0" lang="tr-TR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-19050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12m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2189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Resim Modu Hassasiyeti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(Ayarlanabilir)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lang="tr-TR" sz="1100" dirty="0"/>
                        <a:t>“Resim Çek” </a:t>
                      </a:r>
                      <a:r>
                        <a:rPr lang="tr-TR" sz="1100" dirty="0" err="1"/>
                        <a:t>modu</a:t>
                      </a:r>
                      <a:r>
                        <a:rPr lang="tr-TR" sz="1100" dirty="0"/>
                        <a:t>:</a:t>
                      </a:r>
                      <a:br>
                        <a:rPr lang="tr-TR" sz="1100" dirty="0"/>
                      </a:br>
                      <a:r>
                        <a:rPr lang="tr-TR" sz="1100" dirty="0"/>
                        <a:t>V 16 </a:t>
                      </a:r>
                      <a:r>
                        <a:rPr lang="tr-TR" sz="1100" dirty="0" err="1"/>
                        <a:t>VLux</a:t>
                      </a:r>
                      <a:r>
                        <a:rPr lang="tr-TR" sz="1100" dirty="0"/>
                        <a:t> / </a:t>
                      </a:r>
                      <a:r>
                        <a:rPr lang="tr-TR" sz="1100" dirty="0" err="1"/>
                        <a:t>sn</a:t>
                      </a:r>
                      <a:r>
                        <a:rPr lang="tr-TR" sz="1100" dirty="0"/>
                        <a:t> - Renkli Resim</a:t>
                      </a:r>
                      <a:br>
                        <a:rPr lang="tr-TR" sz="1100" dirty="0"/>
                      </a:br>
                      <a:r>
                        <a:rPr lang="tr-TR" sz="1100" dirty="0"/>
                        <a:t>LED 16 </a:t>
                      </a:r>
                      <a:r>
                        <a:rPr lang="tr-TR" sz="1100" dirty="0" err="1"/>
                        <a:t>VLux</a:t>
                      </a:r>
                      <a:r>
                        <a:rPr lang="tr-TR" sz="1100" dirty="0"/>
                        <a:t> / </a:t>
                      </a:r>
                      <a:r>
                        <a:rPr lang="tr-TR" sz="1100" dirty="0" err="1"/>
                        <a:t>sn</a:t>
                      </a:r>
                      <a:r>
                        <a:rPr lang="tr-TR" sz="1100" dirty="0"/>
                        <a:t> - IR </a:t>
                      </a:r>
                      <a:r>
                        <a:rPr lang="tr-TR" sz="1100" dirty="0" err="1"/>
                        <a:t>LED'li</a:t>
                      </a:r>
                      <a:r>
                        <a:rPr lang="tr-TR" sz="1100" dirty="0"/>
                        <a:t> B &amp; W Resim</a:t>
                      </a:r>
                      <a:br>
                        <a:rPr lang="tr-TR" sz="1100" dirty="0"/>
                      </a:br>
                      <a:br>
                        <a:rPr lang="tr-TR" sz="1100" dirty="0"/>
                      </a:br>
                      <a:r>
                        <a:rPr lang="tr-TR" sz="1100" dirty="0"/>
                        <a:t>“Alarm” </a:t>
                      </a:r>
                      <a:r>
                        <a:rPr lang="tr-TR" sz="1100" dirty="0" err="1"/>
                        <a:t>modu</a:t>
                      </a:r>
                      <a:r>
                        <a:rPr lang="tr-TR" sz="1100" dirty="0"/>
                        <a:t>:</a:t>
                      </a:r>
                      <a:br>
                        <a:rPr lang="tr-TR" sz="1100" dirty="0"/>
                      </a:br>
                      <a:r>
                        <a:rPr lang="tr-TR" sz="1100" dirty="0"/>
                        <a:t>B &amp; W veya VGA / QVGA Renkli resim</a:t>
                      </a:r>
                      <a:endParaRPr kumimoji="0" lang="tr-TR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Pil ömrü beklentisi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-19050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3 YILA KADAR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454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Mevcut Tüketim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Alıma </a:t>
                      </a:r>
                      <a:r>
                        <a:rPr kumimoji="0" lang="tr-TR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modu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– 24mA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Gönderme </a:t>
                      </a:r>
                      <a:r>
                        <a:rPr kumimoji="0" lang="tr-TR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modu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– 38mA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Pil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Two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3V </a:t>
                      </a:r>
                      <a:r>
                        <a:rPr kumimoji="0" lang="tr-TR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Lithium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</a:t>
                      </a:r>
                      <a:r>
                        <a:rPr kumimoji="0" lang="tr-TR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battery</a:t>
                      </a: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D Size 	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Çalışma sıcaklığı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-19050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-25ºC ~ +55 ºC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IP derecelendirme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-19050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IP 65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Boyutlar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135mm x 75mm x 70mm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988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30163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Ağırlık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-19050" algn="l"/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400gr 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713769"/>
              </p:ext>
            </p:extLst>
          </p:nvPr>
        </p:nvGraphicFramePr>
        <p:xfrm>
          <a:off x="1508760" y="873197"/>
          <a:ext cx="7132319" cy="2068123"/>
        </p:xfrm>
        <a:graphic>
          <a:graphicData uri="http://schemas.openxmlformats.org/drawingml/2006/table">
            <a:tbl>
              <a:tblPr/>
              <a:tblGrid>
                <a:gridCol w="71323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68123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SH-PIRCAM-Dış ortam için, kullanıcı veya CMS için alarm veya isteğe bağlı görsel doğrulama sağlar. Montaj yerinde yapılandırılabilir.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2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SH-PIRCAM-OUT, dahili CMOS yüksek kaliteli renkli kamera ve güvenilir harici görsel doğrulama için gelişmiş bir VMD teknolojisine sahip çift yönlü kablosuz dış mekan hareket </a:t>
                      </a:r>
                      <a:r>
                        <a:rPr kumimoji="0" lang="tr-TR" sz="12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dedektörüdür</a:t>
                      </a:r>
                      <a:r>
                        <a:rPr kumimoji="0" lang="tr-TR" sz="12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. 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lang="tr-TR" sz="12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VMD Video Motion </a:t>
                      </a:r>
                      <a:r>
                        <a:rPr lang="tr-TR" sz="125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Detection</a:t>
                      </a:r>
                      <a:r>
                        <a:rPr lang="tr-TR" sz="12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Görüntü hareket algılama : Görüntüdeki kontrast değişiminin elektronik analizi yapılarak hareket algılaması yapan sistemdir.</a:t>
                      </a:r>
                      <a:endParaRPr kumimoji="0" lang="tr-TR" sz="12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59400" marR="59400" marT="1059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Group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159129"/>
              </p:ext>
            </p:extLst>
          </p:nvPr>
        </p:nvGraphicFramePr>
        <p:xfrm>
          <a:off x="1691640" y="90544"/>
          <a:ext cx="5649913" cy="919163"/>
        </p:xfrm>
        <a:graphic>
          <a:graphicData uri="http://schemas.openxmlformats.org/drawingml/2006/table">
            <a:tbl>
              <a:tblPr/>
              <a:tblGrid>
                <a:gridCol w="5649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91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FW2-PIRCAM-(DIŞ ORTAM)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KABLOSUZ DIŞ ORTAM PIR VE KAMERA DEDEKTÖRÜ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59400" marR="59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4995669"/>
      </p:ext>
    </p:extLst>
  </p:cSld>
  <p:clrMapOvr>
    <a:masterClrMapping/>
  </p:clrMapOvr>
  <p:transition spd="slow"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Group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694931"/>
              </p:ext>
            </p:extLst>
          </p:nvPr>
        </p:nvGraphicFramePr>
        <p:xfrm>
          <a:off x="1691640" y="90544"/>
          <a:ext cx="6416040" cy="1722692"/>
        </p:xfrm>
        <a:graphic>
          <a:graphicData uri="http://schemas.openxmlformats.org/drawingml/2006/table">
            <a:tbl>
              <a:tblPr/>
              <a:tblGrid>
                <a:gridCol w="6416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91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FW2-EDS 3000 AM (DIŞ ORTAM PIR)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KABLOSUZ DIŞ ORTAM PIR DEDEKTÖRÜ</a:t>
                      </a:r>
                    </a:p>
                    <a:p>
                      <a:endParaRPr lang="tr-TR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tr-TR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59400" marR="59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152" y="1112521"/>
            <a:ext cx="3539783" cy="5577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463040" y="1997838"/>
            <a:ext cx="73761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tr-TR" dirty="0"/>
              <a:t>TAM DENETİMLİ DÜŞÜK PİL TÜKETİMİ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dirty="0"/>
              <a:t>868 MHZ. ÇİFT YÖNLÜ HABERLEŞME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dirty="0"/>
              <a:t>4 ADET 1.5V. AA LR06 PİL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dirty="0"/>
              <a:t>ÇİFT QUAD  SENSÖR TEKNOLOJİSİ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altLang="tr-TR" dirty="0">
                <a:solidFill>
                  <a:srgbClr val="000000"/>
                </a:solidFill>
              </a:rPr>
              <a:t>180 ° </a:t>
            </a:r>
            <a:r>
              <a:rPr lang="tr-TR" dirty="0"/>
              <a:t>AYARLANABİLİR  12 MT. </a:t>
            </a:r>
            <a:r>
              <a:rPr lang="tr-TR" altLang="tr-TR" dirty="0">
                <a:solidFill>
                  <a:srgbClr val="000000"/>
                </a:solidFill>
              </a:rPr>
              <a:t>90 °  </a:t>
            </a:r>
            <a:r>
              <a:rPr lang="tr-TR" dirty="0"/>
              <a:t>KAPSAMA  ALANI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dirty="0"/>
              <a:t>AÇIK ALANDA 150 MT ÇEKİM KAPASİTESİ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dirty="0"/>
              <a:t>3 YILA KADAR PİL ÖMRÜ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dirty="0"/>
              <a:t>ALARM DURUMUNDA LED GÖSTERGESİ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dirty="0"/>
              <a:t>IP  65 SINIFI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dirty="0"/>
              <a:t>25 KG A KADAR PET BAĞIŞIKLIK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dirty="0"/>
              <a:t>ANTIMASKING  ÖZELLİĞİ</a:t>
            </a:r>
          </a:p>
        </p:txBody>
      </p:sp>
    </p:spTree>
    <p:extLst>
      <p:ext uri="{BB962C8B-B14F-4D97-AF65-F5344CB8AC3E}">
        <p14:creationId xmlns:p14="http://schemas.microsoft.com/office/powerpoint/2010/main" val="2108367248"/>
      </p:ext>
    </p:extLst>
  </p:cSld>
  <p:clrMapOvr>
    <a:masterClrMapping/>
  </p:clrMapOvr>
  <p:transition spd="slow"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Group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118554"/>
              </p:ext>
            </p:extLst>
          </p:nvPr>
        </p:nvGraphicFramePr>
        <p:xfrm>
          <a:off x="1691640" y="90544"/>
          <a:ext cx="5649913" cy="919163"/>
        </p:xfrm>
        <a:graphic>
          <a:graphicData uri="http://schemas.openxmlformats.org/drawingml/2006/table">
            <a:tbl>
              <a:tblPr/>
              <a:tblGrid>
                <a:gridCol w="5649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91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FW2-SMK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KABLOSUZ DUMAN DEDEKTÖRÜ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59400" marR="59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525" y="2546985"/>
            <a:ext cx="3927475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434465" y="991552"/>
            <a:ext cx="6703695" cy="1752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/>
          <a:p>
            <a:pPr algn="just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tr-TR" altLang="tr-TR" dirty="0">
                <a:solidFill>
                  <a:srgbClr val="000000"/>
                </a:solidFill>
              </a:rPr>
              <a:t>FW2-SMK, </a:t>
            </a:r>
            <a:r>
              <a:rPr lang="tr-TR" altLang="tr-TR" dirty="0" err="1">
                <a:solidFill>
                  <a:srgbClr val="000000"/>
                </a:solidFill>
              </a:rPr>
              <a:t>Crow'un</a:t>
            </a:r>
            <a:r>
              <a:rPr lang="tr-TR" altLang="tr-TR" dirty="0">
                <a:solidFill>
                  <a:srgbClr val="000000"/>
                </a:solidFill>
              </a:rPr>
              <a:t> iki yönlü kablosuz panelleriyle uyumlu, tam </a:t>
            </a:r>
            <a:r>
              <a:rPr lang="tr-TR" altLang="tr-TR" dirty="0" err="1">
                <a:solidFill>
                  <a:srgbClr val="000000"/>
                </a:solidFill>
              </a:rPr>
              <a:t>denetlimli</a:t>
            </a:r>
            <a:r>
              <a:rPr lang="tr-TR" altLang="tr-TR" dirty="0">
                <a:solidFill>
                  <a:srgbClr val="000000"/>
                </a:solidFill>
              </a:rPr>
              <a:t> bir kablosuz duman </a:t>
            </a:r>
            <a:r>
              <a:rPr lang="tr-TR" altLang="tr-TR" dirty="0" err="1">
                <a:solidFill>
                  <a:srgbClr val="000000"/>
                </a:solidFill>
              </a:rPr>
              <a:t>dedektörüdür</a:t>
            </a:r>
            <a:r>
              <a:rPr lang="tr-TR" altLang="tr-TR" dirty="0">
                <a:solidFill>
                  <a:srgbClr val="000000"/>
                </a:solidFill>
              </a:rPr>
              <a:t>.</a:t>
            </a:r>
          </a:p>
          <a:p>
            <a:pPr algn="just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tr-TR" altLang="tr-TR" dirty="0">
              <a:solidFill>
                <a:srgbClr val="000000"/>
              </a:solidFill>
            </a:endParaRPr>
          </a:p>
          <a:p>
            <a:pPr algn="just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tr-TR" altLang="tr-TR" dirty="0">
                <a:solidFill>
                  <a:srgbClr val="000000"/>
                </a:solidFill>
              </a:rPr>
              <a:t>Kurulumu kolaydır, 3 yıla kadar pil ömrü sağlar</a:t>
            </a:r>
          </a:p>
          <a:p>
            <a:pPr algn="just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tr-TR" altLang="tr-TR" dirty="0">
                <a:solidFill>
                  <a:srgbClr val="000000"/>
                </a:solidFill>
              </a:rPr>
              <a:t>ve EN 14604 sertifikalıdır.</a:t>
            </a:r>
          </a:p>
          <a:p>
            <a:pPr algn="just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tr-TR" altLang="tr-TR" dirty="0">
              <a:solidFill>
                <a:srgbClr val="000000"/>
              </a:solidFill>
            </a:endParaRPr>
          </a:p>
        </p:txBody>
      </p:sp>
      <p:graphicFrame>
        <p:nvGraphicFramePr>
          <p:cNvPr id="9" name="Group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397558"/>
              </p:ext>
            </p:extLst>
          </p:nvPr>
        </p:nvGraphicFramePr>
        <p:xfrm>
          <a:off x="2255520" y="2529839"/>
          <a:ext cx="5898198" cy="3855721"/>
        </p:xfrm>
        <a:graphic>
          <a:graphicData uri="http://schemas.openxmlformats.org/drawingml/2006/table">
            <a:tbl>
              <a:tblPr/>
              <a:tblGrid>
                <a:gridCol w="1629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68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Algılama Yöntemi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Photoelectric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Smoke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Detector</a:t>
                      </a: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9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43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İletişim Protokolü</a:t>
                      </a:r>
                    </a:p>
                  </a:txBody>
                  <a:tcPr marL="57240" marR="5724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Freewave2™ Çift Yönlü ISM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GFSK ile 5 frekanslıdır &amp; LBT</a:t>
                      </a:r>
                    </a:p>
                  </a:txBody>
                  <a:tcPr marL="57240" marR="5724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Frekans bandı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868-869MHz 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Kimlik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Unique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ID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serial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number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– 24 bit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Olay iletimi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Alarm,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Tamper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,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Supervision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Denetim, Düşük pil 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LED Endikasyonları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Alarm durumunda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led</a:t>
                      </a: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Sabotaj Anahtarı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Tabanında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İletişim aralığı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Açık alanda 150m.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Algılama Hassasiyeti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2.3+1.2%/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ft</a:t>
                      </a: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Alarm ses seviyesi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lang="tr-TR" sz="1200" dirty="0"/>
                        <a:t>3 m'de 85 </a:t>
                      </a:r>
                      <a:r>
                        <a:rPr lang="tr-TR" sz="1200" dirty="0" err="1"/>
                        <a:t>dB</a:t>
                      </a:r>
                      <a:r>
                        <a:rPr lang="tr-TR" sz="1200" dirty="0"/>
                        <a:t> Dahili </a:t>
                      </a:r>
                      <a:r>
                        <a:rPr lang="tr-TR" sz="1200" dirty="0" err="1"/>
                        <a:t>buzzer</a:t>
                      </a:r>
                      <a:r>
                        <a:rPr lang="tr-TR" sz="1200" dirty="0"/>
                        <a:t> ile</a:t>
                      </a:r>
                      <a:r>
                        <a:rPr lang="tr-TR" sz="1200" baseline="0" dirty="0"/>
                        <a:t> </a:t>
                      </a:r>
                      <a:r>
                        <a:rPr lang="tr-TR" sz="1200" dirty="0"/>
                        <a:t>Test </a:t>
                      </a:r>
                      <a:r>
                        <a:rPr lang="tr-TR" sz="1200" dirty="0" err="1"/>
                        <a:t>modu</a:t>
                      </a:r>
                      <a:r>
                        <a:rPr lang="tr-TR" sz="1200" dirty="0"/>
                        <a:t> Veya Alarm Sesli Uyarı </a:t>
                      </a: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EMI reddi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up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to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2 GHz &gt; 10 V/m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Pil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Lithium 2 batteries pack 3v/2900mah (L91)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Pil Ömrü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5 yıla kadar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Çalışma sıcaklığı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-10ºC </a:t>
                      </a:r>
                      <a:r>
                        <a:rPr kumimoji="0" lang="tr-T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to</a:t>
                      </a: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+55ºC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Boyutlar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115mm x 40mm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29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Ağırlık (batarya dahil)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200gr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605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Uygunluk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</a:tabLst>
                      </a:pPr>
                      <a:r>
                        <a:rPr kumimoji="0" lang="tr-T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EN14604</a:t>
                      </a:r>
                    </a:p>
                  </a:txBody>
                  <a:tcPr marL="68400" marR="684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3168881"/>
      </p:ext>
    </p:extLst>
  </p:cSld>
  <p:clrMapOvr>
    <a:masterClrMapping/>
  </p:clrMapOvr>
  <p:transition spd="slow"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Group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427799"/>
              </p:ext>
            </p:extLst>
          </p:nvPr>
        </p:nvGraphicFramePr>
        <p:xfrm>
          <a:off x="1691640" y="90544"/>
          <a:ext cx="5649913" cy="919163"/>
        </p:xfrm>
        <a:graphic>
          <a:graphicData uri="http://schemas.openxmlformats.org/drawingml/2006/table">
            <a:tbl>
              <a:tblPr/>
              <a:tblGrid>
                <a:gridCol w="5649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91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FW2-GBD-PRO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KABLOSUZ CAM KIRILMA DEDEKTÖRÜ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59400" marR="59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015" y="4343400"/>
            <a:ext cx="5915025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1160" y="182880"/>
            <a:ext cx="2818213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600200" y="1256436"/>
            <a:ext cx="7208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TAM DENETİMLİ DÜŞÜK PİL TÜKETİMİ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868 MHZ. ÇİFT YÖNLÜ HABERLEŞME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1 ADET CR 123 A.  PİL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360C KAPSAMA ALANI 6 MT UZAKLIĞA KADAR DUYARLILIK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3 YILA KADAR PİL ÖMRÜ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ALARM DURUMUNDA LED GÖSTERGESİ</a:t>
            </a:r>
          </a:p>
        </p:txBody>
      </p:sp>
    </p:spTree>
    <p:extLst>
      <p:ext uri="{BB962C8B-B14F-4D97-AF65-F5344CB8AC3E}">
        <p14:creationId xmlns:p14="http://schemas.microsoft.com/office/powerpoint/2010/main" val="3004157685"/>
      </p:ext>
    </p:extLst>
  </p:cSld>
  <p:clrMapOvr>
    <a:masterClrMapping/>
  </p:clrMapOvr>
  <p:transition spd="slow">
    <p:wheel spokes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Group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783275"/>
              </p:ext>
            </p:extLst>
          </p:nvPr>
        </p:nvGraphicFramePr>
        <p:xfrm>
          <a:off x="1691640" y="90544"/>
          <a:ext cx="5649913" cy="919163"/>
        </p:xfrm>
        <a:graphic>
          <a:graphicData uri="http://schemas.openxmlformats.org/drawingml/2006/table">
            <a:tbl>
              <a:tblPr/>
              <a:tblGrid>
                <a:gridCol w="5649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91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FW2-RPT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KABLOSUZ GENİŞLETİCİ REPEATER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59400" marR="59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Dikdörtgen 1"/>
          <p:cNvSpPr/>
          <p:nvPr/>
        </p:nvSpPr>
        <p:spPr>
          <a:xfrm>
            <a:off x="1600200" y="1256436"/>
            <a:ext cx="72085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TAM DENETİMLİ DÜŞÜK PİL TÜKETİMİ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868 MHZ. ÇİFT YÖNLÜ HABERLEŞME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1 ADET 4.8v. PİL YEDEKLİDİR.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120-220V. A KADAR ÇALIŞMA ÖZELLİĞİ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3 YILA KADAR PİL ÖMRÜ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LED GÖSTERGESİ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AÇIK ALANDA 150MT. ÇEKİM KAPASİTESİ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558" y="2490788"/>
            <a:ext cx="3362325" cy="416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436228"/>
      </p:ext>
    </p:extLst>
  </p:cSld>
  <p:clrMapOvr>
    <a:masterClrMapping/>
  </p:clrMapOvr>
  <p:transition spd="slow">
    <p:wheel spokes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Group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927165"/>
              </p:ext>
            </p:extLst>
          </p:nvPr>
        </p:nvGraphicFramePr>
        <p:xfrm>
          <a:off x="1691640" y="90544"/>
          <a:ext cx="5649913" cy="919163"/>
        </p:xfrm>
        <a:graphic>
          <a:graphicData uri="http://schemas.openxmlformats.org/drawingml/2006/table">
            <a:tbl>
              <a:tblPr/>
              <a:tblGrid>
                <a:gridCol w="5649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91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FW2-ACP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KABLOSUZ AKILLI FİŞ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59400" marR="59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Dikdörtgen 1"/>
          <p:cNvSpPr/>
          <p:nvPr/>
        </p:nvSpPr>
        <p:spPr>
          <a:xfrm>
            <a:off x="1600200" y="1256436"/>
            <a:ext cx="7208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868 MHZ. ÇİFT YÖNLÜ HABERLEŞME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3200W. A KADAR AÇ-KAPAT ÖZELLİKLİ CİHAZ ÇALIŞTIRABİLİR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220V. ÇALIŞMA ÖZELLİĞİ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MOBİL UYGULAMADAN(</a:t>
            </a:r>
            <a:r>
              <a:rPr lang="tr-TR" sz="2000" dirty="0" err="1"/>
              <a:t>Crow</a:t>
            </a:r>
            <a:r>
              <a:rPr lang="tr-TR" sz="2000" dirty="0"/>
              <a:t> Pro) KONTROL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LED GÖSTERGESİ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AÇIK ALANDA 150MT. ÇEKİM KAPASİTESİ</a:t>
            </a:r>
          </a:p>
        </p:txBody>
      </p:sp>
      <p:pic>
        <p:nvPicPr>
          <p:cNvPr id="5" name="Picture 100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1256436"/>
            <a:ext cx="3154680" cy="487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105887"/>
      </p:ext>
    </p:extLst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>
            <a:extLst>
              <a:ext uri="{FF2B5EF4-FFF2-40B4-BE49-F238E27FC236}">
                <a16:creationId xmlns:a16="http://schemas.microsoft.com/office/drawing/2014/main" id="{0BA81EEA-5DAD-4AA9-810B-C5F8F754B23B}"/>
              </a:ext>
            </a:extLst>
          </p:cNvPr>
          <p:cNvSpPr txBox="1"/>
          <p:nvPr/>
        </p:nvSpPr>
        <p:spPr>
          <a:xfrm>
            <a:off x="1364566" y="2152359"/>
            <a:ext cx="799044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002060"/>
                </a:solidFill>
              </a:rPr>
              <a:t>ÖZELLİKLERİ</a:t>
            </a:r>
          </a:p>
          <a:p>
            <a:r>
              <a:rPr lang="tr-TR" sz="2000" dirty="0"/>
              <a:t>•4 Adet Röle kontrolü</a:t>
            </a:r>
          </a:p>
          <a:p>
            <a:r>
              <a:rPr lang="tr-TR" sz="2000" dirty="0"/>
              <a:t>• Kolay kurulum</a:t>
            </a:r>
          </a:p>
          <a:p>
            <a:r>
              <a:rPr lang="tr-TR" sz="2000" dirty="0"/>
              <a:t>• Çift Renkli Durum LED göstergesi</a:t>
            </a:r>
          </a:p>
          <a:p>
            <a:r>
              <a:rPr lang="tr-TR" sz="2000" dirty="0"/>
              <a:t>• Uyarı/Geri Yükleme etkinlikleri gönderme</a:t>
            </a:r>
          </a:p>
          <a:p>
            <a:r>
              <a:rPr lang="tr-TR" sz="2000" dirty="0"/>
              <a:t>•Açma/Kapama Olayları Görüntüleme</a:t>
            </a:r>
          </a:p>
          <a:p>
            <a:r>
              <a:rPr lang="tr-TR" sz="2000" dirty="0"/>
              <a:t>• Sabotaj Alarm Durum Görüntüleme</a:t>
            </a:r>
          </a:p>
          <a:p>
            <a:r>
              <a:rPr lang="tr-TR" sz="2000" dirty="0"/>
              <a:t>• Pil seviyesi görüntüleme</a:t>
            </a:r>
          </a:p>
          <a:p>
            <a:r>
              <a:rPr lang="tr-TR" sz="2000" dirty="0"/>
              <a:t>•Elektrik arızasını gösterir (Harici güç kaynağına bağlıysa)</a:t>
            </a:r>
          </a:p>
          <a:p>
            <a:r>
              <a:rPr lang="tr-TR" sz="2000" dirty="0"/>
              <a:t>•2 adet CR-123A pil ile çalışır</a:t>
            </a:r>
          </a:p>
          <a:p>
            <a:r>
              <a:rPr lang="tr-TR" sz="2000" dirty="0"/>
              <a:t>•</a:t>
            </a:r>
            <a:r>
              <a:rPr lang="tr-TR" sz="2000" dirty="0" err="1"/>
              <a:t>Opsiyonel</a:t>
            </a:r>
            <a:r>
              <a:rPr lang="tr-TR" sz="2000" dirty="0"/>
              <a:t> harici güç (9V - 12V arası)</a:t>
            </a:r>
          </a:p>
          <a:p>
            <a:r>
              <a:rPr lang="tr-TR" sz="1800" dirty="0"/>
              <a:t>•</a:t>
            </a:r>
            <a:r>
              <a:rPr lang="tr-TR" sz="2000" dirty="0"/>
              <a:t>24V/1A kadar cihaz kontrol edilebilir.</a:t>
            </a:r>
          </a:p>
          <a:p>
            <a:endParaRPr lang="tr-TR" dirty="0"/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99008020-FB17-47C4-8D60-2DAA93CBC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664" y="815925"/>
            <a:ext cx="3163200" cy="5579533"/>
          </a:xfrm>
          <a:prstGeom prst="rect">
            <a:avLst/>
          </a:prstGeom>
        </p:spPr>
      </p:pic>
      <p:sp>
        <p:nvSpPr>
          <p:cNvPr id="13" name="Metin kutusu 12">
            <a:extLst>
              <a:ext uri="{FF2B5EF4-FFF2-40B4-BE49-F238E27FC236}">
                <a16:creationId xmlns:a16="http://schemas.microsoft.com/office/drawing/2014/main" id="{BCACD030-AF8C-41B9-9075-BAA4E13751C9}"/>
              </a:ext>
            </a:extLst>
          </p:cNvPr>
          <p:cNvSpPr txBox="1"/>
          <p:nvPr/>
        </p:nvSpPr>
        <p:spPr>
          <a:xfrm>
            <a:off x="1543928" y="64479"/>
            <a:ext cx="745673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002060"/>
                </a:solidFill>
              </a:rPr>
              <a:t>FW2-RLY4</a:t>
            </a:r>
          </a:p>
          <a:p>
            <a:r>
              <a:rPr lang="tr-TR" sz="2000" b="1" dirty="0" err="1"/>
              <a:t>Serenity</a:t>
            </a:r>
            <a:r>
              <a:rPr lang="tr-TR" sz="2000" b="1" dirty="0"/>
              <a:t>™ Paneller için Çift Yönlü Kablosuz NC/NO Röle </a:t>
            </a:r>
            <a:r>
              <a:rPr lang="tr-TR" sz="2000" b="1" dirty="0" err="1"/>
              <a:t>Teminali</a:t>
            </a:r>
            <a:endParaRPr lang="tr-TR" sz="2000" b="1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2C9D457D-352F-4BA0-9260-DECFE3D7B45E}"/>
              </a:ext>
            </a:extLst>
          </p:cNvPr>
          <p:cNvSpPr txBox="1"/>
          <p:nvPr/>
        </p:nvSpPr>
        <p:spPr>
          <a:xfrm>
            <a:off x="1364566" y="1111920"/>
            <a:ext cx="76360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dirty="0"/>
              <a:t>4 </a:t>
            </a:r>
            <a:r>
              <a:rPr lang="tr-TR" sz="2000" dirty="0" err="1"/>
              <a:t>Röleli</a:t>
            </a:r>
            <a:r>
              <a:rPr lang="tr-TR" sz="2000" dirty="0"/>
              <a:t> harici çift yönlü kablosuz röle çıkış </a:t>
            </a:r>
            <a:r>
              <a:rPr lang="tr-TR" sz="2000" dirty="0" err="1"/>
              <a:t>modülüdür.Crow</a:t>
            </a:r>
            <a:r>
              <a:rPr lang="tr-TR" sz="2000" dirty="0"/>
              <a:t>  </a:t>
            </a:r>
            <a:r>
              <a:rPr lang="tr-TR" sz="2000" dirty="0" err="1"/>
              <a:t>Serenity</a:t>
            </a:r>
            <a:r>
              <a:rPr lang="tr-TR" sz="2000" dirty="0"/>
              <a:t>™ kontrol panelleri tarafından </a:t>
            </a:r>
            <a:r>
              <a:rPr lang="tr-TR" sz="2000" dirty="0" err="1"/>
              <a:t>desteklenir.Her</a:t>
            </a:r>
            <a:r>
              <a:rPr lang="tr-TR" sz="2000" dirty="0"/>
              <a:t> panelde 3 adet modüle kadar kullanılabilir.(</a:t>
            </a:r>
            <a:r>
              <a:rPr lang="tr-TR" sz="2000" dirty="0" err="1"/>
              <a:t>örn</a:t>
            </a:r>
            <a:r>
              <a:rPr lang="tr-TR" sz="2000" dirty="0"/>
              <a:t>. </a:t>
            </a:r>
            <a:r>
              <a:rPr lang="tr-TR" sz="2000" dirty="0" err="1"/>
              <a:t>maks</a:t>
            </a:r>
            <a:r>
              <a:rPr lang="tr-TR" sz="2000" dirty="0"/>
              <a:t>. 12 programlanabilir Çıkış).</a:t>
            </a:r>
          </a:p>
        </p:txBody>
      </p:sp>
    </p:spTree>
    <p:extLst>
      <p:ext uri="{BB962C8B-B14F-4D97-AF65-F5344CB8AC3E}">
        <p14:creationId xmlns:p14="http://schemas.microsoft.com/office/powerpoint/2010/main" val="3160733864"/>
      </p:ext>
    </p:extLst>
  </p:cSld>
  <p:clrMapOvr>
    <a:masterClrMapping/>
  </p:clrMapOvr>
  <p:transition spd="slow"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1615439" y="1588068"/>
            <a:ext cx="733044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TAM DENETİMLİ DÜŞÜK PİL TÜKETİMİ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868 MHZ. ÇİFT YÖNLÜ HABERLEŞME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SU GEÇİRMEZ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3.6V. 14A. PİL DESTEĞİ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5 YILA KADAR PİL ÖMRÜ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AÇIK ALANDA 150 MT ÇEKİM KAPASİTESİ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ALARM  DURUMUNDA FLASH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tr-TR" sz="2000" dirty="0"/>
              <a:t>105 DB SES KAPASİTESİ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294" y="866775"/>
            <a:ext cx="4120599" cy="593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Group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159189"/>
              </p:ext>
            </p:extLst>
          </p:nvPr>
        </p:nvGraphicFramePr>
        <p:xfrm>
          <a:off x="1691640" y="90544"/>
          <a:ext cx="5649913" cy="919163"/>
        </p:xfrm>
        <a:graphic>
          <a:graphicData uri="http://schemas.openxmlformats.org/drawingml/2006/table">
            <a:tbl>
              <a:tblPr/>
              <a:tblGrid>
                <a:gridCol w="5649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91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FW2-NEPTUNE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KABLOSUZ DIŞ ORTAM HARİCİ SİREN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59400" marR="59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7525960"/>
      </p:ext>
    </p:extLst>
  </p:cSld>
  <p:clrMapOvr>
    <a:masterClrMapping/>
  </p:clrMapOvr>
  <p:transition spd="slow">
    <p:wheel spokes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Teknik\Desktop\FW2_KP_1Serenity_RFID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093" y="1931176"/>
            <a:ext cx="5677989" cy="486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Group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815155"/>
              </p:ext>
            </p:extLst>
          </p:nvPr>
        </p:nvGraphicFramePr>
        <p:xfrm>
          <a:off x="1558977" y="62138"/>
          <a:ext cx="10633023" cy="2334641"/>
        </p:xfrm>
        <a:graphic>
          <a:graphicData uri="http://schemas.openxmlformats.org/drawingml/2006/table">
            <a:tbl>
              <a:tblPr/>
              <a:tblGrid>
                <a:gridCol w="10633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143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FW2-LCD KP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KABLOSUZ SERENITY LCD KEYPAD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r>
                        <a:rPr kumimoji="0" 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hnschrift SemiBold" panose="020B0502040204020203" pitchFamily="34" charset="0"/>
                          <a:ea typeface="Microsoft YaHei" charset="-122"/>
                        </a:rPr>
                        <a:t>Kısmi fonksiyon ve konfigürasyon tuş takımı olarak işlev görür. </a:t>
                      </a:r>
                      <a:r>
                        <a:rPr kumimoji="0" lang="tr-T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hnschrift SemiBold" panose="020B0502040204020203" pitchFamily="34" charset="0"/>
                          <a:ea typeface="Microsoft YaHei" charset="-122"/>
                        </a:rPr>
                        <a:t>Serenity</a:t>
                      </a:r>
                      <a:r>
                        <a:rPr kumimoji="0" 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hnschrift SemiBold" panose="020B0502040204020203" pitchFamily="34" charset="0"/>
                          <a:ea typeface="Microsoft YaHei" charset="-122"/>
                        </a:rPr>
                        <a:t> FW2-KP, 2x Lityum Pil 3V CR123A ile çalışır. LCD Ekranlı ince ve zarif tasarım. Tek tuş veya şifre ile alarm kurulumu(ARM,STAY) ve Devre dışı bırakma(DISARM). Panel programlama adımlarını da kablosuz </a:t>
                      </a:r>
                      <a:r>
                        <a:rPr kumimoji="0" lang="tr-T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hnschrift SemiBold" panose="020B0502040204020203" pitchFamily="34" charset="0"/>
                          <a:ea typeface="Microsoft YaHei" charset="-122"/>
                        </a:rPr>
                        <a:t>keypad</a:t>
                      </a:r>
                      <a:r>
                        <a:rPr kumimoji="0" 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ahnschrift SemiBold" panose="020B0502040204020203" pitchFamily="34" charset="0"/>
                          <a:ea typeface="Microsoft YaHei" charset="-122"/>
                        </a:rPr>
                        <a:t> üzerinden yapabilirsiniz. </a:t>
                      </a: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Bahnschrift SemiBold" panose="020B0502040204020203" pitchFamily="34" charset="0"/>
                        <a:ea typeface="Microsoft YaHei" charset="-122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</a:tabLst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59400" marR="59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16910"/>
      </p:ext>
    </p:extLst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/>
              <a:t>CROW SERENITY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/>
              <a:t>EĞİTİM PROGRAMI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342" y="188342"/>
            <a:ext cx="7259200" cy="1822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7044802"/>
      </p:ext>
    </p:extLst>
  </p:cSld>
  <p:clrMapOvr>
    <a:masterClrMapping/>
  </p:clrMapOvr>
  <p:transition spd="slow">
    <p:wheel spokes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507" y="1030071"/>
            <a:ext cx="5140035" cy="5550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-111489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500" dirty="0">
                <a:solidFill>
                  <a:schemeClr val="accent1">
                    <a:lumMod val="50000"/>
                  </a:schemeClr>
                </a:solidFill>
              </a:rPr>
              <a:t>SEREN</a:t>
            </a:r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tr-TR" sz="3500" dirty="0">
                <a:solidFill>
                  <a:schemeClr val="accent1">
                    <a:lumMod val="50000"/>
                  </a:schemeClr>
                </a:solidFill>
              </a:rPr>
              <a:t>TY PANEL KABLOSUZ KUMANDA TANITIMI</a:t>
            </a:r>
          </a:p>
        </p:txBody>
      </p:sp>
      <p:sp>
        <p:nvSpPr>
          <p:cNvPr id="8" name="Sağ Ok 7"/>
          <p:cNvSpPr/>
          <p:nvPr/>
        </p:nvSpPr>
        <p:spPr>
          <a:xfrm rot="10800000">
            <a:off x="4901507" y="3074637"/>
            <a:ext cx="730946" cy="392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/>
          <p:cNvSpPr txBox="1"/>
          <p:nvPr/>
        </p:nvSpPr>
        <p:spPr>
          <a:xfrm>
            <a:off x="9235987" y="4054326"/>
            <a:ext cx="2956013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Alt İki Tuşa 2 Saniye Devamlı Basılarak Tüm Tuşları Tanıtma Özelliği</a:t>
            </a:r>
          </a:p>
        </p:txBody>
      </p:sp>
      <p:sp>
        <p:nvSpPr>
          <p:cNvPr id="15" name="Sağ Ok 14"/>
          <p:cNvSpPr/>
          <p:nvPr/>
        </p:nvSpPr>
        <p:spPr>
          <a:xfrm rot="2560407">
            <a:off x="8870514" y="3466475"/>
            <a:ext cx="730946" cy="392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7435430" y="2687782"/>
            <a:ext cx="1528461" cy="743974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öşeleri Yuvarlanmış Dikdörtgen Belirtme Çizgisi 8"/>
          <p:cNvSpPr/>
          <p:nvPr/>
        </p:nvSpPr>
        <p:spPr>
          <a:xfrm>
            <a:off x="1390958" y="1635811"/>
            <a:ext cx="3415143" cy="3269673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i="1" dirty="0">
                <a:latin typeface="Franklin Gothic Demi" panose="020B0703020102020204" pitchFamily="34" charset="0"/>
              </a:rPr>
              <a:t>İSTENİLDİĞİ ZAMAN ÜRÜN SERİ NUMARASI İLE DE EASY SERENİTY PROGRAMINDAN KUMANDA </a:t>
            </a:r>
            <a:r>
              <a:rPr lang="tr-TR" sz="2400" i="1" u="sng" dirty="0">
                <a:latin typeface="Franklin Gothic Demi" panose="020B0703020102020204" pitchFamily="34" charset="0"/>
              </a:rPr>
              <a:t>AKTİF</a:t>
            </a:r>
            <a:r>
              <a:rPr lang="tr-TR" sz="2400" i="1" dirty="0">
                <a:latin typeface="Franklin Gothic Demi" panose="020B0703020102020204" pitchFamily="34" charset="0"/>
              </a:rPr>
              <a:t> KONUMA GETİRİLEBİLİR.</a:t>
            </a:r>
          </a:p>
        </p:txBody>
      </p:sp>
    </p:spTree>
    <p:extLst>
      <p:ext uri="{BB962C8B-B14F-4D97-AF65-F5344CB8AC3E}">
        <p14:creationId xmlns:p14="http://schemas.microsoft.com/office/powerpoint/2010/main" val="1764403691"/>
      </p:ext>
    </p:extLst>
  </p:cSld>
  <p:clrMapOvr>
    <a:masterClrMapping/>
  </p:clrMapOvr>
  <p:transition spd="slow">
    <p:wheel spokes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14945" y="-13924"/>
            <a:ext cx="10018713" cy="852054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KABLOLU DEDEKTÖR BAĞLANTISI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939" y="865841"/>
            <a:ext cx="10181672" cy="5727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Sağ Ok 5"/>
          <p:cNvSpPr/>
          <p:nvPr/>
        </p:nvSpPr>
        <p:spPr>
          <a:xfrm rot="13187773">
            <a:off x="4988577" y="4083215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3184444" y="2960132"/>
            <a:ext cx="1773383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DİRENÇLER 2.2 K </a:t>
            </a:r>
            <a:r>
              <a:rPr lang="tr-TR" sz="2000" b="1" dirty="0" err="1"/>
              <a:t>ohm</a:t>
            </a:r>
            <a:r>
              <a:rPr lang="tr-TR" sz="2000" b="1" dirty="0"/>
              <a:t> ve 4.7 K </a:t>
            </a:r>
            <a:r>
              <a:rPr lang="tr-TR" sz="2000" b="1" dirty="0" err="1"/>
              <a:t>ohm</a:t>
            </a:r>
            <a:endParaRPr lang="tr-TR" sz="2000" b="1" dirty="0"/>
          </a:p>
        </p:txBody>
      </p:sp>
      <p:sp>
        <p:nvSpPr>
          <p:cNvPr id="8" name="Sağ Ok 7"/>
          <p:cNvSpPr/>
          <p:nvPr/>
        </p:nvSpPr>
        <p:spPr>
          <a:xfrm rot="10800000">
            <a:off x="3710916" y="1826377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2574843" y="1617912"/>
            <a:ext cx="971921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BASİT SİREN</a:t>
            </a:r>
          </a:p>
        </p:txBody>
      </p:sp>
      <p:sp>
        <p:nvSpPr>
          <p:cNvPr id="10" name="Sağ Ok 9"/>
          <p:cNvSpPr/>
          <p:nvPr/>
        </p:nvSpPr>
        <p:spPr>
          <a:xfrm rot="18817582">
            <a:off x="10584159" y="2894709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10944379" y="2325798"/>
            <a:ext cx="605045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PIR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4957826" y="5202452"/>
            <a:ext cx="2121845" cy="817418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3623899" y="6047580"/>
            <a:ext cx="3455772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ENERJİ BESLEME, KABLOLU ZONE, SİREN VE 12V ÇIKIŞ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7233759" y="5216303"/>
            <a:ext cx="1449249" cy="817418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7226082" y="6061433"/>
            <a:ext cx="3150973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KARASAL TELEFON HATTI BAĞLANTISI</a:t>
            </a:r>
          </a:p>
        </p:txBody>
      </p:sp>
    </p:spTree>
    <p:extLst>
      <p:ext uri="{BB962C8B-B14F-4D97-AF65-F5344CB8AC3E}">
        <p14:creationId xmlns:p14="http://schemas.microsoft.com/office/powerpoint/2010/main" val="3264862092"/>
      </p:ext>
    </p:extLst>
  </p:cSld>
  <p:clrMapOvr>
    <a:masterClrMapping/>
  </p:clrMapOvr>
  <p:transition spd="slow">
    <p:wheel spokes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73287" y="8347"/>
            <a:ext cx="10018713" cy="852054"/>
          </a:xfrm>
        </p:spPr>
        <p:txBody>
          <a:bodyPr>
            <a:noAutofit/>
          </a:bodyPr>
          <a:lstStyle/>
          <a:p>
            <a:pPr algn="l"/>
            <a:r>
              <a:rPr lang="tr-TR" sz="3200" dirty="0">
                <a:solidFill>
                  <a:schemeClr val="accent1">
                    <a:lumMod val="50000"/>
                  </a:schemeClr>
                </a:solidFill>
              </a:rPr>
              <a:t>SERENİTY PANEL NETWORK VE SİM KART BAĞLANTISI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949" y="627966"/>
            <a:ext cx="10331331" cy="581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Sağ Ok 5"/>
          <p:cNvSpPr/>
          <p:nvPr/>
        </p:nvSpPr>
        <p:spPr>
          <a:xfrm rot="8275797">
            <a:off x="3906872" y="2918373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2611441" y="3386769"/>
            <a:ext cx="1399308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SİM KART</a:t>
            </a:r>
          </a:p>
        </p:txBody>
      </p:sp>
      <p:sp>
        <p:nvSpPr>
          <p:cNvPr id="8" name="Sağ Ok 7"/>
          <p:cNvSpPr/>
          <p:nvPr/>
        </p:nvSpPr>
        <p:spPr>
          <a:xfrm rot="16200000">
            <a:off x="5050724" y="1616990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4612623" y="914769"/>
            <a:ext cx="1953491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NETWORK</a:t>
            </a:r>
          </a:p>
        </p:txBody>
      </p:sp>
      <p:sp>
        <p:nvSpPr>
          <p:cNvPr id="10" name="Sağ Ok 9"/>
          <p:cNvSpPr/>
          <p:nvPr/>
        </p:nvSpPr>
        <p:spPr>
          <a:xfrm rot="16200000">
            <a:off x="6668468" y="2664416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/>
          <p:cNvSpPr txBox="1"/>
          <p:nvPr/>
        </p:nvSpPr>
        <p:spPr>
          <a:xfrm>
            <a:off x="5944935" y="2070556"/>
            <a:ext cx="2139216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PANEL SABOTAJI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5399176" y="4719790"/>
            <a:ext cx="3061853" cy="49876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5724427" y="4285979"/>
            <a:ext cx="2842803" cy="33855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1600" b="1" dirty="0"/>
              <a:t>BAĞLANTI KLAMENS GEÇİŞİ</a:t>
            </a:r>
          </a:p>
        </p:txBody>
      </p:sp>
      <p:sp>
        <p:nvSpPr>
          <p:cNvPr id="16" name="Sağ Ok 15"/>
          <p:cNvSpPr/>
          <p:nvPr/>
        </p:nvSpPr>
        <p:spPr>
          <a:xfrm rot="376408">
            <a:off x="9114819" y="2704861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/>
          <p:cNvSpPr txBox="1"/>
          <p:nvPr/>
        </p:nvSpPr>
        <p:spPr>
          <a:xfrm>
            <a:off x="9954357" y="2896744"/>
            <a:ext cx="1364808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RECEİVER</a:t>
            </a:r>
          </a:p>
        </p:txBody>
      </p:sp>
      <p:sp>
        <p:nvSpPr>
          <p:cNvPr id="18" name="Sağ Ok 17"/>
          <p:cNvSpPr/>
          <p:nvPr/>
        </p:nvSpPr>
        <p:spPr>
          <a:xfrm rot="19271953">
            <a:off x="2485028" y="2240983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Metin kutusu 18"/>
          <p:cNvSpPr txBox="1"/>
          <p:nvPr/>
        </p:nvSpPr>
        <p:spPr>
          <a:xfrm>
            <a:off x="3188445" y="1351595"/>
            <a:ext cx="1116962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PANEL MAC ETİKETİ</a:t>
            </a:r>
          </a:p>
        </p:txBody>
      </p:sp>
      <p:sp>
        <p:nvSpPr>
          <p:cNvPr id="20" name="Sağ Ok 19"/>
          <p:cNvSpPr/>
          <p:nvPr/>
        </p:nvSpPr>
        <p:spPr>
          <a:xfrm rot="5400000">
            <a:off x="6861365" y="5887326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kutusu 20"/>
          <p:cNvSpPr txBox="1"/>
          <p:nvPr/>
        </p:nvSpPr>
        <p:spPr>
          <a:xfrm>
            <a:off x="6472689" y="6433908"/>
            <a:ext cx="1497788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PANEL PİLİ</a:t>
            </a:r>
          </a:p>
        </p:txBody>
      </p:sp>
      <p:sp>
        <p:nvSpPr>
          <p:cNvPr id="22" name="Sağ Ok 21"/>
          <p:cNvSpPr/>
          <p:nvPr/>
        </p:nvSpPr>
        <p:spPr>
          <a:xfrm rot="19271953">
            <a:off x="10111202" y="1876211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10905252" y="1051617"/>
            <a:ext cx="1064742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PANEL DAHİLİ SİRENİ</a:t>
            </a:r>
          </a:p>
        </p:txBody>
      </p:sp>
      <p:sp>
        <p:nvSpPr>
          <p:cNvPr id="24" name="Sağ Ok 23"/>
          <p:cNvSpPr/>
          <p:nvPr/>
        </p:nvSpPr>
        <p:spPr>
          <a:xfrm>
            <a:off x="7740592" y="895578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>
            <a:off x="8490560" y="905943"/>
            <a:ext cx="1953491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USB COM PORT</a:t>
            </a:r>
          </a:p>
        </p:txBody>
      </p:sp>
    </p:spTree>
    <p:extLst>
      <p:ext uri="{BB962C8B-B14F-4D97-AF65-F5344CB8AC3E}">
        <p14:creationId xmlns:p14="http://schemas.microsoft.com/office/powerpoint/2010/main" val="3141698131"/>
      </p:ext>
    </p:extLst>
  </p:cSld>
  <p:clrMapOvr>
    <a:masterClrMapping/>
  </p:clrMapOvr>
  <p:transition spd="slow">
    <p:wheel spokes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204352"/>
            <a:ext cx="9878291" cy="852054"/>
          </a:xfrm>
        </p:spPr>
        <p:txBody>
          <a:bodyPr>
            <a:noAutofit/>
          </a:bodyPr>
          <a:lstStyle/>
          <a:p>
            <a:pPr algn="l"/>
            <a:r>
              <a:rPr lang="tr-TR" sz="3500" dirty="0">
                <a:solidFill>
                  <a:schemeClr val="accent1">
                    <a:lumMod val="50000"/>
                  </a:schemeClr>
                </a:solidFill>
              </a:rPr>
              <a:t>SEREN</a:t>
            </a:r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tr-TR" sz="3500" dirty="0">
                <a:solidFill>
                  <a:schemeClr val="accent1">
                    <a:lumMod val="50000"/>
                  </a:schemeClr>
                </a:solidFill>
              </a:rPr>
              <a:t>TY PANEL HIZLI PROGRAMLAMA İLK ADIM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248" y="1056406"/>
            <a:ext cx="9876752" cy="5555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Sağ Ok 7"/>
          <p:cNvSpPr/>
          <p:nvPr/>
        </p:nvSpPr>
        <p:spPr>
          <a:xfrm rot="10800000">
            <a:off x="5721927" y="4114800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4336473" y="4114800"/>
            <a:ext cx="1953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Onay Tuşu</a:t>
            </a:r>
          </a:p>
        </p:txBody>
      </p:sp>
    </p:spTree>
    <p:extLst>
      <p:ext uri="{BB962C8B-B14F-4D97-AF65-F5344CB8AC3E}">
        <p14:creationId xmlns:p14="http://schemas.microsoft.com/office/powerpoint/2010/main" val="1050992864"/>
      </p:ext>
    </p:extLst>
  </p:cSld>
  <p:clrMapOvr>
    <a:masterClrMapping/>
  </p:clrMapOvr>
  <p:transition spd="slow">
    <p:wheel spokes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204352"/>
            <a:ext cx="9878291" cy="852054"/>
          </a:xfrm>
        </p:spPr>
        <p:txBody>
          <a:bodyPr>
            <a:noAutofit/>
          </a:bodyPr>
          <a:lstStyle/>
          <a:p>
            <a:pPr algn="l"/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SERENITY PANEL SEÇENEKLERİ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709" y="914395"/>
            <a:ext cx="9753611" cy="5486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Sağ Ok 6"/>
          <p:cNvSpPr/>
          <p:nvPr/>
        </p:nvSpPr>
        <p:spPr>
          <a:xfrm rot="10800000">
            <a:off x="5527964" y="3893130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4142510" y="3893130"/>
            <a:ext cx="1953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Onay Tuşu</a:t>
            </a:r>
          </a:p>
        </p:txBody>
      </p:sp>
      <p:sp>
        <p:nvSpPr>
          <p:cNvPr id="9" name="Dikdörtgen 8"/>
          <p:cNvSpPr/>
          <p:nvPr/>
        </p:nvSpPr>
        <p:spPr>
          <a:xfrm>
            <a:off x="8382002" y="2424545"/>
            <a:ext cx="2064326" cy="200891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7910954" y="1869469"/>
            <a:ext cx="2812471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DOKUNMATİK KEYPAD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248401" y="3463636"/>
            <a:ext cx="1537854" cy="29094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 rot="12875279">
            <a:off x="5527964" y="3261861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3574494" y="2743487"/>
            <a:ext cx="2812471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PROGRAM ARASI GEÇİŞ TUŞLARI</a:t>
            </a:r>
          </a:p>
        </p:txBody>
      </p:sp>
      <p:sp>
        <p:nvSpPr>
          <p:cNvPr id="14" name="Sağ Ok 13"/>
          <p:cNvSpPr/>
          <p:nvPr/>
        </p:nvSpPr>
        <p:spPr>
          <a:xfrm rot="3658640">
            <a:off x="7500978" y="4294680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7945610" y="4750429"/>
            <a:ext cx="1953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İptal / Çıkış Tuşu</a:t>
            </a:r>
          </a:p>
        </p:txBody>
      </p:sp>
      <p:sp>
        <p:nvSpPr>
          <p:cNvPr id="16" name="Sağ Ok 15"/>
          <p:cNvSpPr/>
          <p:nvPr/>
        </p:nvSpPr>
        <p:spPr>
          <a:xfrm rot="7935779">
            <a:off x="6206604" y="4309646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/>
          <p:cNvSpPr txBox="1"/>
          <p:nvPr/>
        </p:nvSpPr>
        <p:spPr>
          <a:xfrm>
            <a:off x="3796880" y="4759970"/>
            <a:ext cx="3092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Bölge Kısa Kurulum Tuşu</a:t>
            </a:r>
          </a:p>
        </p:txBody>
      </p:sp>
    </p:spTree>
    <p:extLst>
      <p:ext uri="{BB962C8B-B14F-4D97-AF65-F5344CB8AC3E}">
        <p14:creationId xmlns:p14="http://schemas.microsoft.com/office/powerpoint/2010/main" val="4229435594"/>
      </p:ext>
    </p:extLst>
  </p:cSld>
  <p:clrMapOvr>
    <a:masterClrMapping/>
  </p:clrMapOvr>
  <p:transition spd="slow">
    <p:wheel spokes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111909"/>
            <a:ext cx="9878291" cy="852054"/>
          </a:xfrm>
        </p:spPr>
        <p:txBody>
          <a:bodyPr>
            <a:noAutofit/>
          </a:bodyPr>
          <a:lstStyle/>
          <a:p>
            <a:pPr algn="l"/>
            <a:r>
              <a:rPr lang="tr-TR" sz="3500" dirty="0">
                <a:solidFill>
                  <a:schemeClr val="accent1">
                    <a:lumMod val="50000"/>
                  </a:schemeClr>
                </a:solidFill>
              </a:rPr>
              <a:t>SEREN</a:t>
            </a:r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tr-TR" sz="3500" dirty="0">
                <a:solidFill>
                  <a:schemeClr val="accent1">
                    <a:lumMod val="50000"/>
                  </a:schemeClr>
                </a:solidFill>
              </a:rPr>
              <a:t>TY PANEL HIZLI PROGRAMLAMA İLK ADIM</a:t>
            </a:r>
          </a:p>
        </p:txBody>
      </p:sp>
      <p:sp>
        <p:nvSpPr>
          <p:cNvPr id="4" name="Dikdörtgen 3"/>
          <p:cNvSpPr/>
          <p:nvPr/>
        </p:nvSpPr>
        <p:spPr>
          <a:xfrm>
            <a:off x="5416671" y="6381090"/>
            <a:ext cx="3907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Montajcı Şifresi Fabrikasyon : 000000 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630" y="963963"/>
            <a:ext cx="9630448" cy="5417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5476290"/>
      </p:ext>
    </p:extLst>
  </p:cSld>
  <p:clrMapOvr>
    <a:masterClrMapping/>
  </p:clrMapOvr>
  <p:transition spd="slow">
    <p:wheel spokes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200" dirty="0">
                <a:solidFill>
                  <a:schemeClr val="accent1">
                    <a:lumMod val="50000"/>
                  </a:schemeClr>
                </a:solidFill>
              </a:rPr>
              <a:t>SERENITY PANEL HIZLI PROGRAMLAMA İKİNCİ ADIM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709" y="1149926"/>
            <a:ext cx="9615055" cy="5408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/>
          <p:cNvSpPr/>
          <p:nvPr/>
        </p:nvSpPr>
        <p:spPr>
          <a:xfrm>
            <a:off x="7252854" y="3754582"/>
            <a:ext cx="297873" cy="290945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 rot="3277861">
            <a:off x="7544512" y="4264118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8140258" y="4485620"/>
            <a:ext cx="19534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Programlar Arası Geçiş</a:t>
            </a:r>
          </a:p>
        </p:txBody>
      </p:sp>
    </p:spTree>
    <p:extLst>
      <p:ext uri="{BB962C8B-B14F-4D97-AF65-F5344CB8AC3E}">
        <p14:creationId xmlns:p14="http://schemas.microsoft.com/office/powerpoint/2010/main" val="1958633178"/>
      </p:ext>
    </p:extLst>
  </p:cSld>
  <p:clrMapOvr>
    <a:masterClrMapping/>
  </p:clrMapOvr>
  <p:transition spd="slow">
    <p:wheel spokes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SERENITY PANEL RFID TAG İLE KURMA KAPAMA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085" y="1080655"/>
            <a:ext cx="9474970" cy="5329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167751"/>
      </p:ext>
    </p:extLst>
  </p:cSld>
  <p:clrMapOvr>
    <a:masterClrMapping/>
  </p:clrMapOvr>
  <p:transition spd="slow">
    <p:wheel spokes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-151272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SERENITY PANEL KABLOSUZ PIR TANITIMI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63710" y="956639"/>
            <a:ext cx="9997379" cy="5623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ağ Ok 4"/>
          <p:cNvSpPr/>
          <p:nvPr/>
        </p:nvSpPr>
        <p:spPr>
          <a:xfrm rot="13758897">
            <a:off x="3900766" y="4333391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677622" y="3768402"/>
            <a:ext cx="19534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Sabotaj </a:t>
            </a:r>
            <a:r>
              <a:rPr lang="tr-TR" sz="2000" b="1" dirty="0" err="1"/>
              <a:t>Swich</a:t>
            </a:r>
            <a:endParaRPr lang="tr-TR" sz="2000" b="1" dirty="0"/>
          </a:p>
          <a:p>
            <a:r>
              <a:rPr lang="tr-TR" sz="2000" b="1" dirty="0"/>
              <a:t>Tanıtma</a:t>
            </a:r>
          </a:p>
        </p:txBody>
      </p:sp>
      <p:sp>
        <p:nvSpPr>
          <p:cNvPr id="7" name="Sağ Ok 6"/>
          <p:cNvSpPr/>
          <p:nvPr/>
        </p:nvSpPr>
        <p:spPr>
          <a:xfrm rot="3153295">
            <a:off x="6135708" y="5229067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6135252" y="5690237"/>
            <a:ext cx="2205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Hassasiyet Ayarı</a:t>
            </a:r>
          </a:p>
        </p:txBody>
      </p:sp>
      <p:sp>
        <p:nvSpPr>
          <p:cNvPr id="9" name="Sağ Ok 8"/>
          <p:cNvSpPr/>
          <p:nvPr/>
        </p:nvSpPr>
        <p:spPr>
          <a:xfrm rot="9159954">
            <a:off x="4221921" y="5219758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2541885" y="5255232"/>
            <a:ext cx="2697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err="1"/>
              <a:t>Dedektör</a:t>
            </a:r>
            <a:r>
              <a:rPr lang="tr-TR" sz="2000" b="1" dirty="0"/>
              <a:t> Ayar Seçenekleri(</a:t>
            </a:r>
            <a:r>
              <a:rPr lang="tr-TR" sz="2000" b="1" dirty="0" err="1"/>
              <a:t>Led,Pulse</a:t>
            </a:r>
            <a:r>
              <a:rPr lang="tr-TR" sz="2000" b="1" dirty="0"/>
              <a:t>, </a:t>
            </a:r>
            <a:r>
              <a:rPr lang="tr-TR" sz="2000" b="1" dirty="0" err="1"/>
              <a:t>APS,Pet</a:t>
            </a:r>
            <a:r>
              <a:rPr lang="tr-TR" sz="2000" b="1" dirty="0"/>
              <a:t>)</a:t>
            </a:r>
          </a:p>
        </p:txBody>
      </p:sp>
      <p:sp>
        <p:nvSpPr>
          <p:cNvPr id="11" name="Sağ Ok 10"/>
          <p:cNvSpPr/>
          <p:nvPr/>
        </p:nvSpPr>
        <p:spPr>
          <a:xfrm rot="13320540">
            <a:off x="5266677" y="1657589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/>
          <p:cNvSpPr txBox="1"/>
          <p:nvPr/>
        </p:nvSpPr>
        <p:spPr>
          <a:xfrm>
            <a:off x="3889639" y="1100425"/>
            <a:ext cx="19534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Ürün Seri ve Barkod No</a:t>
            </a:r>
          </a:p>
        </p:txBody>
      </p:sp>
    </p:spTree>
    <p:extLst>
      <p:ext uri="{BB962C8B-B14F-4D97-AF65-F5344CB8AC3E}">
        <p14:creationId xmlns:p14="http://schemas.microsoft.com/office/powerpoint/2010/main" val="4077239128"/>
      </p:ext>
    </p:extLst>
  </p:cSld>
  <p:clrMapOvr>
    <a:masterClrMapping/>
  </p:clrMapOvr>
  <p:transition spd="slow">
    <p:wheel spokes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400" dirty="0">
                <a:solidFill>
                  <a:schemeClr val="accent1">
                    <a:lumMod val="50000"/>
                  </a:schemeClr>
                </a:solidFill>
              </a:rPr>
              <a:t>SEREN</a:t>
            </a:r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tr-TR" sz="3400" dirty="0">
                <a:solidFill>
                  <a:schemeClr val="accent1">
                    <a:lumMod val="50000"/>
                  </a:schemeClr>
                </a:solidFill>
              </a:rPr>
              <a:t>TY PANEL KABLOSUZ PIR SERİ NUMARASI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921" y="1039091"/>
            <a:ext cx="4454914" cy="5818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Sağ Ok 10"/>
          <p:cNvSpPr/>
          <p:nvPr/>
        </p:nvSpPr>
        <p:spPr>
          <a:xfrm rot="10800000">
            <a:off x="5950525" y="2670846"/>
            <a:ext cx="1808020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Köşeleri Yuvarlanmış Dikdörtgen Belirtme Çizgisi 11"/>
          <p:cNvSpPr/>
          <p:nvPr/>
        </p:nvSpPr>
        <p:spPr>
          <a:xfrm>
            <a:off x="2189235" y="1870364"/>
            <a:ext cx="3415143" cy="3269673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i="1" dirty="0">
                <a:latin typeface="Franklin Gothic Demi" panose="020B0703020102020204" pitchFamily="34" charset="0"/>
              </a:rPr>
              <a:t>İSTENİLDİĞİ ZAMAN ÜRÜN SERİ NUMARASI İLE DE EASY SERENİTY PROGRAMINDAN CİHAZ </a:t>
            </a:r>
            <a:r>
              <a:rPr lang="tr-TR" sz="2400" i="1" u="sng" dirty="0">
                <a:latin typeface="Franklin Gothic Demi" panose="020B0703020102020204" pitchFamily="34" charset="0"/>
              </a:rPr>
              <a:t>AKTİF</a:t>
            </a:r>
            <a:r>
              <a:rPr lang="tr-TR" sz="2400" i="1" dirty="0">
                <a:latin typeface="Franklin Gothic Demi" panose="020B0703020102020204" pitchFamily="34" charset="0"/>
              </a:rPr>
              <a:t> KONUMA GETİRİLEBİLİR.</a:t>
            </a:r>
          </a:p>
        </p:txBody>
      </p:sp>
    </p:spTree>
    <p:extLst>
      <p:ext uri="{BB962C8B-B14F-4D97-AF65-F5344CB8AC3E}">
        <p14:creationId xmlns:p14="http://schemas.microsoft.com/office/powerpoint/2010/main" val="614127160"/>
      </p:ext>
    </p:extLst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698" y="430870"/>
            <a:ext cx="3142857" cy="128571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006" y="2016783"/>
            <a:ext cx="9849622" cy="475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557943"/>
      </p:ext>
    </p:extLst>
  </p:cSld>
  <p:clrMapOvr>
    <a:masterClrMapping/>
  </p:clrMapOvr>
  <p:transition spd="slow">
    <p:wheel spokes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SERENITY PANEL KABLOSUZ M.K. TANITIMI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438" y="1052945"/>
            <a:ext cx="3791493" cy="580505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070" y="1052946"/>
            <a:ext cx="2712368" cy="3685310"/>
          </a:xfrm>
          <a:prstGeom prst="rect">
            <a:avLst/>
          </a:prstGeom>
        </p:spPr>
      </p:pic>
      <p:sp>
        <p:nvSpPr>
          <p:cNvPr id="8" name="Sağ Ok 7"/>
          <p:cNvSpPr/>
          <p:nvPr/>
        </p:nvSpPr>
        <p:spPr>
          <a:xfrm rot="10800000">
            <a:off x="4840452" y="2624534"/>
            <a:ext cx="816883" cy="392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8261004" y="2895601"/>
            <a:ext cx="19534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Sabotaj </a:t>
            </a:r>
            <a:r>
              <a:rPr lang="tr-TR" sz="2000" b="1" dirty="0" err="1"/>
              <a:t>Swich</a:t>
            </a:r>
            <a:endParaRPr lang="tr-TR" sz="2000" b="1" dirty="0"/>
          </a:p>
          <a:p>
            <a:r>
              <a:rPr lang="tr-TR" sz="2000" b="1" dirty="0"/>
              <a:t>Tanıtma</a:t>
            </a:r>
          </a:p>
        </p:txBody>
      </p:sp>
      <p:sp>
        <p:nvSpPr>
          <p:cNvPr id="10" name="Sağ Ok 9"/>
          <p:cNvSpPr/>
          <p:nvPr/>
        </p:nvSpPr>
        <p:spPr>
          <a:xfrm rot="10800000">
            <a:off x="9982842" y="3050659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 rot="10800000">
            <a:off x="7540566" y="5791201"/>
            <a:ext cx="2988888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/>
          <p:cNvSpPr txBox="1"/>
          <p:nvPr/>
        </p:nvSpPr>
        <p:spPr>
          <a:xfrm>
            <a:off x="4322993" y="5702989"/>
            <a:ext cx="3513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Kablolu </a:t>
            </a:r>
            <a:r>
              <a:rPr lang="tr-TR" sz="2000" b="1" dirty="0" err="1"/>
              <a:t>M.k</a:t>
            </a:r>
            <a:r>
              <a:rPr lang="tr-TR" sz="2000" b="1" dirty="0"/>
              <a:t>. </a:t>
            </a:r>
            <a:r>
              <a:rPr lang="tr-TR" sz="2000" b="1" dirty="0" err="1"/>
              <a:t>Klemens</a:t>
            </a:r>
            <a:r>
              <a:rPr lang="tr-TR" sz="2000" b="1" dirty="0"/>
              <a:t> Çıkışı</a:t>
            </a:r>
          </a:p>
        </p:txBody>
      </p:sp>
      <p:sp>
        <p:nvSpPr>
          <p:cNvPr id="11" name="Köşeleri Yuvarlanmış Dikdörtgen Belirtme Çizgisi 10"/>
          <p:cNvSpPr/>
          <p:nvPr/>
        </p:nvSpPr>
        <p:spPr>
          <a:xfrm>
            <a:off x="1496291" y="1468583"/>
            <a:ext cx="3279878" cy="3269673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i="1" dirty="0">
                <a:latin typeface="Franklin Gothic Demi" panose="020B0703020102020204" pitchFamily="34" charset="0"/>
              </a:rPr>
              <a:t>İSTENİLDİĞİ ZAMAN ÜRÜN SERİ NUMARASI İLE DE EASY SERENİTY PROGRAMINDAN CİHAZ </a:t>
            </a:r>
            <a:r>
              <a:rPr lang="tr-TR" sz="2400" i="1" u="sng" dirty="0">
                <a:latin typeface="Franklin Gothic Demi" panose="020B0703020102020204" pitchFamily="34" charset="0"/>
              </a:rPr>
              <a:t>AKTİF</a:t>
            </a:r>
            <a:r>
              <a:rPr lang="tr-TR" sz="2400" i="1" dirty="0">
                <a:latin typeface="Franklin Gothic Demi" panose="020B0703020102020204" pitchFamily="34" charset="0"/>
              </a:rPr>
              <a:t> KONUMA GETİRİLEBİLİR.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8724310" y="1923874"/>
            <a:ext cx="14405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Ürün Seri ve </a:t>
            </a:r>
          </a:p>
          <a:p>
            <a:r>
              <a:rPr lang="tr-TR" b="1" dirty="0"/>
              <a:t>Barkod No</a:t>
            </a:r>
          </a:p>
        </p:txBody>
      </p:sp>
      <p:sp>
        <p:nvSpPr>
          <p:cNvPr id="15" name="Sağ Ok 14"/>
          <p:cNvSpPr/>
          <p:nvPr/>
        </p:nvSpPr>
        <p:spPr>
          <a:xfrm rot="12632576">
            <a:off x="9942149" y="2372808"/>
            <a:ext cx="720437" cy="35685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/>
          <p:cNvSpPr txBox="1"/>
          <p:nvPr/>
        </p:nvSpPr>
        <p:spPr>
          <a:xfrm rot="16200000">
            <a:off x="9892305" y="4091969"/>
            <a:ext cx="1830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00" b="1" dirty="0">
                <a:solidFill>
                  <a:schemeClr val="accent2"/>
                </a:solidFill>
              </a:rPr>
              <a:t>PİL YUVASI</a:t>
            </a:r>
          </a:p>
        </p:txBody>
      </p:sp>
    </p:spTree>
    <p:extLst>
      <p:ext uri="{BB962C8B-B14F-4D97-AF65-F5344CB8AC3E}">
        <p14:creationId xmlns:p14="http://schemas.microsoft.com/office/powerpoint/2010/main" val="2716357026"/>
      </p:ext>
    </p:extLst>
  </p:cSld>
  <p:clrMapOvr>
    <a:masterClrMapping/>
  </p:clrMapOvr>
  <p:transition spd="slow">
    <p:wheel spokes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-111489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PANEL UZAK BAĞLANTI İCONLARI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077" y="1148202"/>
            <a:ext cx="4170218" cy="4258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952" y="1148202"/>
            <a:ext cx="3924180" cy="4258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Metin kutusu 10"/>
          <p:cNvSpPr txBox="1"/>
          <p:nvPr/>
        </p:nvSpPr>
        <p:spPr>
          <a:xfrm>
            <a:off x="2757430" y="5406262"/>
            <a:ext cx="4072865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Panele </a:t>
            </a:r>
            <a:r>
              <a:rPr lang="tr-TR" sz="2000" b="1" dirty="0" err="1"/>
              <a:t>Pc</a:t>
            </a:r>
            <a:r>
              <a:rPr lang="tr-TR" sz="2000" b="1" dirty="0"/>
              <a:t> ya da Mobil İle Bağlantı Kurulduğunda Remote (R) </a:t>
            </a:r>
            <a:r>
              <a:rPr lang="tr-TR" sz="2000" b="1" dirty="0" err="1"/>
              <a:t>İconu</a:t>
            </a:r>
            <a:r>
              <a:rPr lang="tr-TR" sz="2000" b="1" dirty="0"/>
              <a:t> Aktif Olarak Yanmaktadır.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7514609" y="5406262"/>
            <a:ext cx="4072865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Panel GPRS ya da Kablolu Network ile Buluştuğunda Connect (C) </a:t>
            </a:r>
            <a:r>
              <a:rPr lang="tr-TR" sz="2000" b="1" dirty="0" err="1"/>
              <a:t>İconu</a:t>
            </a:r>
            <a:r>
              <a:rPr lang="tr-TR" sz="2000" b="1" dirty="0"/>
              <a:t> Aktif Olarak Yanmaktadır.</a:t>
            </a:r>
          </a:p>
        </p:txBody>
      </p:sp>
    </p:spTree>
    <p:extLst>
      <p:ext uri="{BB962C8B-B14F-4D97-AF65-F5344CB8AC3E}">
        <p14:creationId xmlns:p14="http://schemas.microsoft.com/office/powerpoint/2010/main" val="176601284"/>
      </p:ext>
    </p:extLst>
  </p:cSld>
  <p:clrMapOvr>
    <a:masterClrMapping/>
  </p:clrMapOvr>
  <p:transition spd="slow">
    <p:wheel spokes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PANEL UZAK BAĞLANTI CLOUD HESABI OLUŞTURMA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08" y="1427836"/>
            <a:ext cx="4105848" cy="4210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Metin kutusu 5"/>
          <p:cNvSpPr txBox="1"/>
          <p:nvPr/>
        </p:nvSpPr>
        <p:spPr>
          <a:xfrm>
            <a:off x="3297382" y="5806619"/>
            <a:ext cx="339926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  <a:hlinkClick r:id="rId3"/>
              </a:rPr>
              <a:t>https://www.crowcloud.com</a:t>
            </a:r>
            <a:endParaRPr lang="tr-TR" b="1" dirty="0">
              <a:solidFill>
                <a:srgbClr val="C00000"/>
              </a:solidFill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464" y="803564"/>
            <a:ext cx="2778928" cy="594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Sağ Ok 9"/>
          <p:cNvSpPr/>
          <p:nvPr/>
        </p:nvSpPr>
        <p:spPr>
          <a:xfrm rot="10800000">
            <a:off x="2663418" y="2750373"/>
            <a:ext cx="730946" cy="392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Köşeleri Yuvarlanmış Dikdörtgen Belirtme Çizgisi 11"/>
          <p:cNvSpPr/>
          <p:nvPr/>
        </p:nvSpPr>
        <p:spPr>
          <a:xfrm>
            <a:off x="1176189" y="2258292"/>
            <a:ext cx="1487228" cy="1591526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i="1" dirty="0">
                <a:latin typeface="Franklin Gothic Demi" panose="020B0703020102020204" pitchFamily="34" charset="0"/>
              </a:rPr>
              <a:t>Hesap var ise mail ve daha önce oluşturulan şifre ile giriş yapılır.</a:t>
            </a:r>
          </a:p>
        </p:txBody>
      </p:sp>
      <p:sp>
        <p:nvSpPr>
          <p:cNvPr id="14" name="Sağ Ok 13"/>
          <p:cNvSpPr/>
          <p:nvPr/>
        </p:nvSpPr>
        <p:spPr>
          <a:xfrm rot="10800000">
            <a:off x="3028894" y="4490061"/>
            <a:ext cx="730946" cy="392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Köşeleri Yuvarlanmış Dikdörtgen Belirtme Çizgisi 14"/>
          <p:cNvSpPr/>
          <p:nvPr/>
        </p:nvSpPr>
        <p:spPr>
          <a:xfrm>
            <a:off x="1284839" y="4170218"/>
            <a:ext cx="1686278" cy="1636401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i="1" dirty="0">
                <a:latin typeface="Franklin Gothic Demi" panose="020B0703020102020204" pitchFamily="34" charset="0"/>
              </a:rPr>
              <a:t>Hesap yok ise kayıt olun tıklanarak üyelik işlemi oluşturulur.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7096602" y="2202410"/>
            <a:ext cx="2393763" cy="374118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9490365" y="2320886"/>
            <a:ext cx="730946" cy="392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Köşeleri Yuvarlanmış Dikdörtgen Belirtme Çizgisi 17"/>
          <p:cNvSpPr/>
          <p:nvPr/>
        </p:nvSpPr>
        <p:spPr>
          <a:xfrm>
            <a:off x="10273428" y="1618763"/>
            <a:ext cx="1858102" cy="1660749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i="1" dirty="0">
                <a:latin typeface="Franklin Gothic Demi" panose="020B0703020102020204" pitchFamily="34" charset="0"/>
              </a:rPr>
              <a:t>Yeni Üyelik Oluşturmak için Sol Tarafta Bulunan Bilgiler Doldurulmalıdır.</a:t>
            </a:r>
          </a:p>
        </p:txBody>
      </p:sp>
    </p:spTree>
    <p:extLst>
      <p:ext uri="{BB962C8B-B14F-4D97-AF65-F5344CB8AC3E}">
        <p14:creationId xmlns:p14="http://schemas.microsoft.com/office/powerpoint/2010/main" val="1176729726"/>
      </p:ext>
    </p:extLst>
  </p:cSld>
  <p:clrMapOvr>
    <a:masterClrMapping/>
  </p:clrMapOvr>
  <p:transition spd="slow">
    <p:wheel spokes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10317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PANEL UZAK BAĞLANTI CLOUD İLE HESABA YENİ PANEL EKLEME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661948" y="5976112"/>
            <a:ext cx="339926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  <a:hlinkClick r:id="rId2"/>
              </a:rPr>
              <a:t>https://www.crowcloud.com</a:t>
            </a:r>
            <a:endParaRPr lang="tr-TR" b="1" dirty="0">
              <a:solidFill>
                <a:srgbClr val="C00000"/>
              </a:solidFill>
            </a:endParaRP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1261D58D-5AFE-4472-A9DC-718819EC82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812" y="1555115"/>
            <a:ext cx="10792051" cy="345673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</p:pic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8A2592B7-B810-4E01-90E5-EA06B4532012}"/>
              </a:ext>
            </a:extLst>
          </p:cNvPr>
          <p:cNvSpPr/>
          <p:nvPr/>
        </p:nvSpPr>
        <p:spPr>
          <a:xfrm>
            <a:off x="9636369" y="4037428"/>
            <a:ext cx="1852239" cy="675249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Ok: Sağ 19">
            <a:extLst>
              <a:ext uri="{FF2B5EF4-FFF2-40B4-BE49-F238E27FC236}">
                <a16:creationId xmlns:a16="http://schemas.microsoft.com/office/drawing/2014/main" id="{38BD69AC-6680-4D6D-9BB4-C7435596FCE8}"/>
              </a:ext>
            </a:extLst>
          </p:cNvPr>
          <p:cNvSpPr/>
          <p:nvPr/>
        </p:nvSpPr>
        <p:spPr>
          <a:xfrm>
            <a:off x="8764597" y="4290646"/>
            <a:ext cx="731095" cy="253219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8504011"/>
      </p:ext>
    </p:extLst>
  </p:cSld>
  <p:clrMapOvr>
    <a:masterClrMapping/>
  </p:clrMapOvr>
  <p:transition spd="slow">
    <p:wheel spokes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10317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PANEL UZAK BAĞLANTI CLOUD İLE HESABA YENİ PANEL EKLEME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661948" y="5976112"/>
            <a:ext cx="339926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  <a:hlinkClick r:id="rId2"/>
              </a:rPr>
              <a:t>https://www.crowcloud.com</a:t>
            </a:r>
            <a:endParaRPr lang="tr-TR" b="1" dirty="0">
              <a:solidFill>
                <a:srgbClr val="C00000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BF467FFF-61F3-4446-A774-04E988A643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901" y="1392744"/>
            <a:ext cx="10637793" cy="4220221"/>
          </a:xfrm>
          <a:prstGeom prst="rect">
            <a:avLst/>
          </a:prstGeom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69B12E4C-868C-4978-A32A-A41C01F4E8BD}"/>
              </a:ext>
            </a:extLst>
          </p:cNvPr>
          <p:cNvSpPr/>
          <p:nvPr/>
        </p:nvSpPr>
        <p:spPr>
          <a:xfrm>
            <a:off x="3770142" y="2475914"/>
            <a:ext cx="4937760" cy="2053883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k: Sağ 6">
            <a:extLst>
              <a:ext uri="{FF2B5EF4-FFF2-40B4-BE49-F238E27FC236}">
                <a16:creationId xmlns:a16="http://schemas.microsoft.com/office/drawing/2014/main" id="{03DFCDAC-774E-4DAA-8486-43088BB4BBA3}"/>
              </a:ext>
            </a:extLst>
          </p:cNvPr>
          <p:cNvSpPr/>
          <p:nvPr/>
        </p:nvSpPr>
        <p:spPr>
          <a:xfrm rot="10800000">
            <a:off x="8707902" y="3259018"/>
            <a:ext cx="703385" cy="221566"/>
          </a:xfrm>
          <a:prstGeom prst="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715AACBB-169A-49B2-905C-5643F574A007}"/>
              </a:ext>
            </a:extLst>
          </p:cNvPr>
          <p:cNvSpPr/>
          <p:nvPr/>
        </p:nvSpPr>
        <p:spPr>
          <a:xfrm>
            <a:off x="9411287" y="3203586"/>
            <a:ext cx="26614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b="1" cap="none" spc="0" dirty="0">
                <a:ln w="0"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Yazılı olan seçenekleri doğru şekilde doldurun</a:t>
            </a:r>
          </a:p>
        </p:txBody>
      </p:sp>
    </p:spTree>
    <p:extLst>
      <p:ext uri="{BB962C8B-B14F-4D97-AF65-F5344CB8AC3E}">
        <p14:creationId xmlns:p14="http://schemas.microsoft.com/office/powerpoint/2010/main" val="846782135"/>
      </p:ext>
    </p:extLst>
  </p:cSld>
  <p:clrMapOvr>
    <a:masterClrMapping/>
  </p:clrMapOvr>
  <p:transition spd="slow">
    <p:wheel spokes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FED70BE7-47EB-4C1F-A12D-426440D2B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246" y="1227533"/>
            <a:ext cx="10568754" cy="4821573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10317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PANEL UZAK BAĞLANTI CLOUD İLE HESABA YENİ PANEL EKLEME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661948" y="6130860"/>
            <a:ext cx="331443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  <a:hlinkClick r:id="rId3"/>
              </a:rPr>
              <a:t>https://www.crowcloud.com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7" name="Ok: Sağ 6">
            <a:extLst>
              <a:ext uri="{FF2B5EF4-FFF2-40B4-BE49-F238E27FC236}">
                <a16:creationId xmlns:a16="http://schemas.microsoft.com/office/drawing/2014/main" id="{03DFCDAC-774E-4DAA-8486-43088BB4BBA3}"/>
              </a:ext>
            </a:extLst>
          </p:cNvPr>
          <p:cNvSpPr/>
          <p:nvPr/>
        </p:nvSpPr>
        <p:spPr>
          <a:xfrm rot="10800000">
            <a:off x="8707902" y="3259018"/>
            <a:ext cx="703385" cy="221566"/>
          </a:xfrm>
          <a:prstGeom prst="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715AACBB-169A-49B2-905C-5643F574A007}"/>
              </a:ext>
            </a:extLst>
          </p:cNvPr>
          <p:cNvSpPr/>
          <p:nvPr/>
        </p:nvSpPr>
        <p:spPr>
          <a:xfrm>
            <a:off x="9411287" y="3046635"/>
            <a:ext cx="26614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b="1" dirty="0">
                <a:ln w="0"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Uzak erişim şifresi ve kullanıcı şifresini doğru girmelisiniz.</a:t>
            </a:r>
            <a:endParaRPr lang="tr-TR" b="1" cap="none" spc="0" dirty="0">
              <a:ln w="0"/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67A10E40-72F3-4AA2-892C-407D4220EC34}"/>
              </a:ext>
            </a:extLst>
          </p:cNvPr>
          <p:cNvSpPr/>
          <p:nvPr/>
        </p:nvSpPr>
        <p:spPr>
          <a:xfrm>
            <a:off x="3981157" y="2441385"/>
            <a:ext cx="4431323" cy="191960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k: Aşağı 10">
            <a:extLst>
              <a:ext uri="{FF2B5EF4-FFF2-40B4-BE49-F238E27FC236}">
                <a16:creationId xmlns:a16="http://schemas.microsoft.com/office/drawing/2014/main" id="{54C15587-DB1D-4CA3-B8F1-747D0AFAB722}"/>
              </a:ext>
            </a:extLst>
          </p:cNvPr>
          <p:cNvSpPr/>
          <p:nvPr/>
        </p:nvSpPr>
        <p:spPr>
          <a:xfrm rot="5400000">
            <a:off x="8677423" y="2876302"/>
            <a:ext cx="478302" cy="989425"/>
          </a:xfrm>
          <a:prstGeom prst="down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3ABCBCD9-9E0A-4DFD-88BB-8918C6D6FF26}"/>
              </a:ext>
            </a:extLst>
          </p:cNvPr>
          <p:cNvSpPr/>
          <p:nvPr/>
        </p:nvSpPr>
        <p:spPr>
          <a:xfrm>
            <a:off x="10525411" y="4318781"/>
            <a:ext cx="630268" cy="379827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8C9D9774-EBF8-4049-9ACE-2ADEA6C85455}"/>
              </a:ext>
            </a:extLst>
          </p:cNvPr>
          <p:cNvSpPr/>
          <p:nvPr/>
        </p:nvSpPr>
        <p:spPr>
          <a:xfrm>
            <a:off x="7700762" y="4360985"/>
            <a:ext cx="26614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b="1" dirty="0">
                <a:ln w="0"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Ve Sonraki seçeneği ile adımları tamamlayabilirsiniz.</a:t>
            </a:r>
            <a:endParaRPr lang="tr-TR" b="1" cap="none" spc="0" dirty="0">
              <a:ln w="0"/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Ok: Sağ 15">
            <a:extLst>
              <a:ext uri="{FF2B5EF4-FFF2-40B4-BE49-F238E27FC236}">
                <a16:creationId xmlns:a16="http://schemas.microsoft.com/office/drawing/2014/main" id="{F3B06D61-49DB-4283-ADF6-38BCC5F7BBFA}"/>
              </a:ext>
            </a:extLst>
          </p:cNvPr>
          <p:cNvSpPr/>
          <p:nvPr/>
        </p:nvSpPr>
        <p:spPr>
          <a:xfrm>
            <a:off x="10185009" y="4508694"/>
            <a:ext cx="340402" cy="189914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0421611"/>
      </p:ext>
    </p:extLst>
  </p:cSld>
  <p:clrMapOvr>
    <a:masterClrMapping/>
  </p:clrMapOvr>
  <p:transition spd="slow">
    <p:wheel spokes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1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PANEL PC CLOUD BAĞLANTISI</a:t>
            </a:r>
          </a:p>
        </p:txBody>
      </p:sp>
      <p:pic>
        <p:nvPicPr>
          <p:cNvPr id="1026" name="Picture 2" descr="C:\Users\Teknik\Desktop\Ekran Alıntısı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041" y="922690"/>
            <a:ext cx="9968839" cy="528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208335"/>
      </p:ext>
    </p:extLst>
  </p:cSld>
  <p:clrMapOvr>
    <a:masterClrMapping/>
  </p:clrMapOvr>
  <p:transition spd="slow">
    <p:wheel spokes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949" y="817418"/>
            <a:ext cx="7763958" cy="5839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ağ Ok 4"/>
          <p:cNvSpPr/>
          <p:nvPr/>
        </p:nvSpPr>
        <p:spPr>
          <a:xfrm>
            <a:off x="7649890" y="3706337"/>
            <a:ext cx="730946" cy="392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8583659" y="3590528"/>
            <a:ext cx="1542849" cy="2246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 err="1"/>
              <a:t>Easy</a:t>
            </a:r>
            <a:r>
              <a:rPr lang="tr-TR" sz="2000" b="1" dirty="0"/>
              <a:t> </a:t>
            </a:r>
            <a:r>
              <a:rPr lang="tr-TR" sz="2000" b="1" dirty="0" err="1"/>
              <a:t>Serenity</a:t>
            </a:r>
            <a:r>
              <a:rPr lang="tr-TR" sz="2000" b="1" dirty="0"/>
              <a:t> ilk Açılış Bağlantı  Şifresi Fabrikasyon(12345678)</a:t>
            </a:r>
          </a:p>
        </p:txBody>
      </p:sp>
    </p:spTree>
    <p:extLst>
      <p:ext uri="{BB962C8B-B14F-4D97-AF65-F5344CB8AC3E}">
        <p14:creationId xmlns:p14="http://schemas.microsoft.com/office/powerpoint/2010/main" val="2700230907"/>
      </p:ext>
    </p:extLst>
  </p:cSld>
  <p:clrMapOvr>
    <a:masterClrMapping/>
  </p:clrMapOvr>
  <p:transition spd="slow">
    <p:wheel spokes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529" y="1177637"/>
            <a:ext cx="5175216" cy="3913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292" y="1177637"/>
            <a:ext cx="5238854" cy="3872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5092108"/>
      </p:ext>
    </p:extLst>
  </p:cSld>
  <p:clrMapOvr>
    <a:masterClrMapping/>
  </p:clrMapOvr>
  <p:transition spd="slow">
    <p:wheel spokes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113" y="3723246"/>
            <a:ext cx="4003374" cy="2951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429" y="700729"/>
            <a:ext cx="3957333" cy="2951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113" y="700730"/>
            <a:ext cx="3974014" cy="2951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430" y="3724186"/>
            <a:ext cx="3974014" cy="2928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0134130"/>
      </p:ext>
    </p:extLst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50566" y="131620"/>
            <a:ext cx="10018713" cy="852054"/>
          </a:xfrm>
        </p:spPr>
        <p:txBody>
          <a:bodyPr>
            <a:normAutofit fontScale="90000"/>
          </a:bodyPr>
          <a:lstStyle/>
          <a:p>
            <a:pPr algn="l"/>
            <a:r>
              <a:rPr lang="tr-TR" sz="7200" dirty="0">
                <a:solidFill>
                  <a:schemeClr val="accent1">
                    <a:lumMod val="50000"/>
                  </a:schemeClr>
                </a:solidFill>
              </a:rPr>
              <a:t>SERENITY ÖZELLİKLER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64421" y="768925"/>
            <a:ext cx="10018713" cy="57704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600" b="1" dirty="0"/>
              <a:t>Çift Yönlü Kablosuz Ev Güvenlik Sistemlerini Bir Adım İleri Taşıyarak TCP/IP, GSM ve GPRS Haberleşme Sistemlerini Ev Otomasyon Özellikleri İle Birleştiren Zarif ve Şık Bir Tasarım Ürünüdür.</a:t>
            </a:r>
            <a:br>
              <a:rPr lang="tr-TR" sz="1600" b="1" dirty="0"/>
            </a:br>
            <a:br>
              <a:rPr lang="tr-TR" sz="1600" b="1" dirty="0"/>
            </a:br>
            <a:r>
              <a:rPr lang="tr-TR" sz="1600" b="1" dirty="0"/>
              <a:t>• 32 </a:t>
            </a:r>
            <a:r>
              <a:rPr lang="tr-TR" sz="1600" b="1" dirty="0" err="1"/>
              <a:t>zone</a:t>
            </a:r>
            <a:r>
              <a:rPr lang="tr-TR" sz="1600" b="1" dirty="0"/>
              <a:t> kablosuz seçeneği ve </a:t>
            </a:r>
            <a:r>
              <a:rPr lang="tr-TR" sz="1600" b="1" dirty="0" err="1"/>
              <a:t>opsiyonel</a:t>
            </a:r>
            <a:r>
              <a:rPr lang="tr-TR" sz="1600" b="1" dirty="0"/>
              <a:t> 2 </a:t>
            </a:r>
            <a:r>
              <a:rPr lang="tr-TR" sz="1600" b="1" dirty="0" err="1"/>
              <a:t>zone</a:t>
            </a:r>
            <a:r>
              <a:rPr lang="tr-TR" sz="1600" b="1" dirty="0"/>
              <a:t> kablolu kullanabilme özelliği</a:t>
            </a:r>
          </a:p>
          <a:p>
            <a:pPr marL="0" indent="0">
              <a:buNone/>
            </a:pPr>
            <a:r>
              <a:rPr lang="tr-TR" sz="1600" b="1" dirty="0"/>
              <a:t>• 868 </a:t>
            </a:r>
            <a:r>
              <a:rPr lang="tr-TR" sz="1600" b="1" dirty="0" err="1"/>
              <a:t>Mhz</a:t>
            </a:r>
            <a:r>
              <a:rPr lang="tr-TR" sz="1600" b="1" dirty="0"/>
              <a:t> frekans</a:t>
            </a:r>
          </a:p>
          <a:p>
            <a:pPr marL="0" indent="0">
              <a:buNone/>
            </a:pPr>
            <a:r>
              <a:rPr lang="tr-TR" sz="1600" b="1" dirty="0"/>
              <a:t>• 4 </a:t>
            </a:r>
            <a:r>
              <a:rPr lang="tr-TR" sz="1600" b="1" dirty="0" err="1"/>
              <a:t>partition</a:t>
            </a:r>
            <a:r>
              <a:rPr lang="tr-TR" sz="1600" b="1" dirty="0"/>
              <a:t>  destekli</a:t>
            </a:r>
          </a:p>
          <a:p>
            <a:pPr marL="0" indent="0">
              <a:buNone/>
            </a:pPr>
            <a:r>
              <a:rPr lang="tr-TR" sz="1600" b="1" dirty="0"/>
              <a:t>• Yeni LCD ekran, çift yönlü kablosuz </a:t>
            </a:r>
            <a:r>
              <a:rPr lang="tr-TR" sz="1600" b="1" dirty="0" err="1"/>
              <a:t>keypad</a:t>
            </a:r>
            <a:r>
              <a:rPr lang="tr-TR" sz="1600" b="1" dirty="0"/>
              <a:t> desteği</a:t>
            </a:r>
          </a:p>
          <a:p>
            <a:pPr marL="0" indent="0">
              <a:buNone/>
            </a:pPr>
            <a:r>
              <a:rPr lang="tr-TR" sz="1600" b="1" dirty="0"/>
              <a:t>• Yeni çift yönlü </a:t>
            </a:r>
            <a:r>
              <a:rPr lang="tr-TR" sz="1600" b="1" dirty="0" err="1"/>
              <a:t>transceiver</a:t>
            </a:r>
            <a:r>
              <a:rPr lang="tr-TR" sz="1600" b="1" dirty="0"/>
              <a:t> (Kablosuz Alıcı)</a:t>
            </a:r>
          </a:p>
          <a:p>
            <a:pPr marL="0" indent="0">
              <a:buNone/>
            </a:pPr>
            <a:r>
              <a:rPr lang="tr-TR" sz="1600" b="1" dirty="0"/>
              <a:t>• </a:t>
            </a:r>
            <a:r>
              <a:rPr lang="tr-TR" sz="1600" b="1" dirty="0" err="1"/>
              <a:t>Opsiyonel</a:t>
            </a:r>
            <a:r>
              <a:rPr lang="tr-TR" sz="1600" b="1" dirty="0"/>
              <a:t> GSM veya 3G GPRS haberleşme cihazları, </a:t>
            </a:r>
            <a:r>
              <a:rPr lang="tr-TR" sz="1600" b="1" dirty="0" err="1"/>
              <a:t>text</a:t>
            </a:r>
            <a:r>
              <a:rPr lang="tr-TR" sz="1600" b="1" dirty="0"/>
              <a:t> mesajlaşma, uzaktan kumanda seçenekleri</a:t>
            </a:r>
          </a:p>
          <a:p>
            <a:pPr marL="0" indent="0">
              <a:buNone/>
            </a:pPr>
            <a:r>
              <a:rPr lang="tr-TR" sz="1600" b="1" dirty="0"/>
              <a:t>• Alarm izleme merkezlerine olay raporlama, </a:t>
            </a:r>
            <a:r>
              <a:rPr lang="tr-TR" sz="1600" b="1" dirty="0" err="1"/>
              <a:t>sms</a:t>
            </a:r>
            <a:r>
              <a:rPr lang="tr-TR" sz="1600" b="1" dirty="0"/>
              <a:t> mesajı, web </a:t>
            </a:r>
            <a:r>
              <a:rPr lang="tr-TR" sz="1600" b="1" dirty="0" err="1"/>
              <a:t>uygulamaları,mobil</a:t>
            </a:r>
            <a:r>
              <a:rPr lang="tr-TR" sz="1600" b="1" dirty="0"/>
              <a:t> bağlantılar</a:t>
            </a:r>
          </a:p>
          <a:p>
            <a:pPr marL="0" indent="0">
              <a:buNone/>
            </a:pPr>
            <a:r>
              <a:rPr lang="tr-TR" sz="1600" b="1" dirty="0"/>
              <a:t>• Dahili RFID </a:t>
            </a:r>
            <a:r>
              <a:rPr lang="tr-TR" sz="1600" b="1" dirty="0" err="1"/>
              <a:t>Tag</a:t>
            </a:r>
            <a:r>
              <a:rPr lang="tr-TR" sz="1600" b="1" dirty="0"/>
              <a:t> Okuyucu</a:t>
            </a:r>
          </a:p>
          <a:p>
            <a:pPr marL="0" indent="0">
              <a:buNone/>
            </a:pPr>
            <a:r>
              <a:rPr lang="tr-TR" sz="1600" b="1" dirty="0"/>
              <a:t>• Alarm anında panel ile dahili sesli haberleşme</a:t>
            </a:r>
          </a:p>
          <a:p>
            <a:pPr marL="0" indent="0">
              <a:buNone/>
            </a:pPr>
            <a:r>
              <a:rPr lang="tr-TR" sz="1600" b="1" dirty="0"/>
              <a:t>• Access kontrol ve ev otomasyon sistemlerine uyumludur</a:t>
            </a:r>
          </a:p>
          <a:p>
            <a:pPr marL="0" indent="0">
              <a:buNone/>
            </a:pPr>
            <a:r>
              <a:rPr lang="tr-TR" sz="1600" b="1" dirty="0"/>
              <a:t>• Gelişmiş 9V. 1300Ma. güç ünitesi ve 12 saate kadar pil ömrü</a:t>
            </a:r>
          </a:p>
          <a:p>
            <a:pPr marL="0" indent="0">
              <a:buNone/>
            </a:pPr>
            <a:r>
              <a:rPr lang="tr-TR" sz="1600" b="1" dirty="0"/>
              <a:t>• EN50131 seviye iki </a:t>
            </a:r>
            <a:r>
              <a:rPr lang="tr-TR" sz="1600" b="1" dirty="0" err="1"/>
              <a:t>standartına</a:t>
            </a:r>
            <a:r>
              <a:rPr lang="tr-TR" sz="1600" b="1" dirty="0"/>
              <a:t> uygun tasarım</a:t>
            </a:r>
          </a:p>
        </p:txBody>
      </p:sp>
    </p:spTree>
    <p:extLst>
      <p:ext uri="{BB962C8B-B14F-4D97-AF65-F5344CB8AC3E}">
        <p14:creationId xmlns:p14="http://schemas.microsoft.com/office/powerpoint/2010/main" val="1367625812"/>
      </p:ext>
    </p:extLst>
  </p:cSld>
  <p:clrMapOvr>
    <a:masterClrMapping/>
  </p:clrMapOvr>
  <p:transition spd="slow">
    <p:wheel spokes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436" y="758126"/>
            <a:ext cx="8440328" cy="5868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0056412"/>
      </p:ext>
    </p:extLst>
  </p:cSld>
  <p:clrMapOvr>
    <a:masterClrMapping/>
  </p:clrMapOvr>
  <p:transition spd="slow">
    <p:wheel spokes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9"/>
            <a:ext cx="9878291" cy="1454727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 İZLEME VE KONTROL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855" y="1288888"/>
            <a:ext cx="7065817" cy="5514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9447744"/>
      </p:ext>
    </p:extLst>
  </p:cSld>
  <p:clrMapOvr>
    <a:masterClrMapping/>
  </p:clrMapOvr>
  <p:transition spd="slow">
    <p:wheel spokes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054" y="704470"/>
            <a:ext cx="8347037" cy="5894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ağ Ok 4"/>
          <p:cNvSpPr/>
          <p:nvPr/>
        </p:nvSpPr>
        <p:spPr>
          <a:xfrm>
            <a:off x="8302218" y="4302082"/>
            <a:ext cx="730946" cy="392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9235987" y="4186273"/>
            <a:ext cx="1542849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 err="1"/>
              <a:t>Serenity</a:t>
            </a:r>
            <a:r>
              <a:rPr lang="tr-TR" sz="2000" b="1" dirty="0"/>
              <a:t> Ayarlar Tuşu Montajcı Şifresi Fabrikasyon(000000)</a:t>
            </a:r>
          </a:p>
        </p:txBody>
      </p:sp>
    </p:spTree>
    <p:extLst>
      <p:ext uri="{BB962C8B-B14F-4D97-AF65-F5344CB8AC3E}">
        <p14:creationId xmlns:p14="http://schemas.microsoft.com/office/powerpoint/2010/main" val="4156606310"/>
      </p:ext>
    </p:extLst>
  </p:cSld>
  <p:clrMapOvr>
    <a:masterClrMapping/>
  </p:clrMapOvr>
  <p:transition spd="slow">
    <p:wheel spokes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001" y="896523"/>
            <a:ext cx="9514057" cy="5655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1667173"/>
      </p:ext>
    </p:extLst>
  </p:cSld>
  <p:clrMapOvr>
    <a:masterClrMapping/>
  </p:clrMapOvr>
  <p:transition spd="slow">
    <p:wheel spokes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535" y="817418"/>
            <a:ext cx="9601492" cy="5694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79066243"/>
      </p:ext>
    </p:extLst>
  </p:cSld>
  <p:clrMapOvr>
    <a:masterClrMapping/>
  </p:clrMapOvr>
  <p:transition spd="slow">
    <p:wheel spokes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436" y="817418"/>
            <a:ext cx="9488992" cy="5660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5335719"/>
      </p:ext>
    </p:extLst>
  </p:cSld>
  <p:clrMapOvr>
    <a:masterClrMapping/>
  </p:clrMapOvr>
  <p:transition spd="slow">
    <p:wheel spokes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146" y="845128"/>
            <a:ext cx="9415911" cy="5597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7590187"/>
      </p:ext>
    </p:extLst>
  </p:cSld>
  <p:clrMapOvr>
    <a:masterClrMapping/>
  </p:clrMapOvr>
  <p:transition spd="slow">
    <p:wheel spokes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856" y="817418"/>
            <a:ext cx="9507311" cy="5671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4626930"/>
      </p:ext>
    </p:extLst>
  </p:cSld>
  <p:clrMapOvr>
    <a:masterClrMapping/>
  </p:clrMapOvr>
  <p:transition spd="slow">
    <p:wheel spokes="1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001" y="875704"/>
            <a:ext cx="9434394" cy="5608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7971155"/>
      </p:ext>
    </p:extLst>
  </p:cSld>
  <p:clrMapOvr>
    <a:masterClrMapping/>
  </p:clrMapOvr>
  <p:transition spd="slow">
    <p:wheel spokes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436" y="935682"/>
            <a:ext cx="9448800" cy="5603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8783976"/>
      </p:ext>
    </p:ext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64420" y="342898"/>
            <a:ext cx="10018713" cy="852054"/>
          </a:xfrm>
        </p:spPr>
        <p:txBody>
          <a:bodyPr>
            <a:normAutofit fontScale="90000"/>
          </a:bodyPr>
          <a:lstStyle/>
          <a:p>
            <a:pPr algn="l"/>
            <a:r>
              <a:rPr lang="tr-TR" sz="7200" dirty="0">
                <a:solidFill>
                  <a:schemeClr val="accent1">
                    <a:lumMod val="50000"/>
                  </a:schemeClr>
                </a:solidFill>
              </a:rPr>
              <a:t>SERENITY ÇÖZÜMLER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64421" y="768925"/>
            <a:ext cx="10018713" cy="57704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600" b="1" dirty="0"/>
              <a:t>• KABLOSUZ DUMAN  DEDEKTÖRÜ</a:t>
            </a:r>
          </a:p>
          <a:p>
            <a:pPr marL="0" indent="0">
              <a:buNone/>
            </a:pPr>
            <a:r>
              <a:rPr lang="tr-TR" sz="1600" b="1" dirty="0"/>
              <a:t>• KABLOSUZ PET DUYARLI DEDEKTÖR</a:t>
            </a:r>
          </a:p>
          <a:p>
            <a:pPr marL="0" indent="0">
              <a:buNone/>
            </a:pPr>
            <a:r>
              <a:rPr lang="tr-TR" sz="1600" b="1" dirty="0"/>
              <a:t>• KABLOSUZ 25 KG PET ÖZELLİKLİ GÜNEŞ VE BEYAZ IŞIĞA KARŞI DUYARLI DIŞ ORTAM DEDEKTÖR</a:t>
            </a:r>
          </a:p>
          <a:p>
            <a:pPr marL="0" indent="0">
              <a:buNone/>
            </a:pPr>
            <a:r>
              <a:rPr lang="tr-TR" sz="1600" b="1" dirty="0"/>
              <a:t>• KABLOSUZ SU BASMA DEDEKTÖRÜ</a:t>
            </a:r>
          </a:p>
          <a:p>
            <a:pPr marL="0" indent="0">
              <a:buNone/>
            </a:pPr>
            <a:r>
              <a:rPr lang="tr-TR" sz="1600" b="1" dirty="0"/>
              <a:t>• KABLOSUZ PERDE DEDEKTÖRÜ</a:t>
            </a:r>
          </a:p>
          <a:p>
            <a:pPr marL="0" indent="0">
              <a:buNone/>
            </a:pPr>
            <a:r>
              <a:rPr lang="tr-TR" sz="1600" b="1" dirty="0"/>
              <a:t>• KABLOSUZ 360 DERECE TAVAN DEDEKTÖRÜ</a:t>
            </a:r>
          </a:p>
          <a:p>
            <a:pPr marL="0" indent="0">
              <a:buNone/>
            </a:pPr>
            <a:r>
              <a:rPr lang="tr-TR" sz="1600" b="1" dirty="0"/>
              <a:t>• KABLOSUZ AÇ/KAPAT AKILLI PRİZ</a:t>
            </a:r>
          </a:p>
          <a:p>
            <a:pPr marL="0" indent="0">
              <a:buNone/>
            </a:pPr>
            <a:r>
              <a:rPr lang="tr-TR" sz="1600" b="1" dirty="0"/>
              <a:t>• KABLOSUZ CAM KIRILMA DEDEKTÖRÜ</a:t>
            </a:r>
          </a:p>
          <a:p>
            <a:pPr marL="0" indent="0">
              <a:buNone/>
            </a:pPr>
            <a:r>
              <a:rPr lang="tr-TR" sz="1600" b="1" dirty="0"/>
              <a:t>• KABLOSUZ KAPI VE PENCERE MANYETİK KONTAĞI</a:t>
            </a:r>
          </a:p>
          <a:p>
            <a:pPr marL="0" indent="0">
              <a:buNone/>
            </a:pPr>
            <a:r>
              <a:rPr lang="tr-TR" sz="1600" b="1" dirty="0"/>
              <a:t>• KABLOSUZ İÇ ORTAM VE DIŞ ORTAM KAMERALI DEDEKTÖR</a:t>
            </a:r>
          </a:p>
          <a:p>
            <a:pPr marL="0" indent="0">
              <a:buNone/>
            </a:pPr>
            <a:r>
              <a:rPr lang="tr-TR" sz="1600" b="1" dirty="0"/>
              <a:t>• KABLOSUZ  4 BUTONLU UZAKTAN KUMANDA İLE KURMA(ARM,STAY) </a:t>
            </a:r>
            <a:r>
              <a:rPr lang="tr-TR" sz="1600" b="1"/>
              <a:t>,AÇMA(</a:t>
            </a:r>
            <a:r>
              <a:rPr lang="tr-TR" sz="1600" b="1" dirty="0"/>
              <a:t>DISARM) VE PANİK ALARMI</a:t>
            </a:r>
          </a:p>
          <a:p>
            <a:pPr marL="0" indent="0">
              <a:buNone/>
            </a:pPr>
            <a:r>
              <a:rPr lang="tr-TR" sz="1600" b="1" dirty="0"/>
              <a:t>• KABLOSUZ EKSTRA 8 ADEDE KADAR TUŞ TAKIMI (KEYPAD)</a:t>
            </a:r>
          </a:p>
          <a:p>
            <a:pPr marL="0" indent="0">
              <a:buNone/>
            </a:pPr>
            <a:r>
              <a:rPr lang="tr-TR" sz="1600" b="1" dirty="0"/>
              <a:t>• ÜCRETSİZ MOBİL UYGULAMA</a:t>
            </a:r>
          </a:p>
        </p:txBody>
      </p:sp>
    </p:spTree>
    <p:extLst>
      <p:ext uri="{BB962C8B-B14F-4D97-AF65-F5344CB8AC3E}">
        <p14:creationId xmlns:p14="http://schemas.microsoft.com/office/powerpoint/2010/main" val="789180089"/>
      </p:ext>
    </p:extLst>
  </p:cSld>
  <p:clrMapOvr>
    <a:masterClrMapping/>
  </p:clrMapOvr>
  <p:transition spd="slow">
    <p:wheel spokes="1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378" y="872835"/>
            <a:ext cx="9406253" cy="5611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7032799"/>
      </p:ext>
    </p:extLst>
  </p:cSld>
  <p:clrMapOvr>
    <a:masterClrMapping/>
  </p:clrMapOvr>
  <p:transition spd="slow">
    <p:wheel spokes="1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856" y="817418"/>
            <a:ext cx="9372244" cy="5577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3291886"/>
      </p:ext>
    </p:extLst>
  </p:cSld>
  <p:clrMapOvr>
    <a:masterClrMapping/>
  </p:clrMapOvr>
  <p:transition spd="slow">
    <p:wheel spokes="1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646" y="817418"/>
            <a:ext cx="9485832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1177271"/>
      </p:ext>
    </p:extLst>
  </p:cSld>
  <p:clrMapOvr>
    <a:masterClrMapping/>
  </p:clrMapOvr>
  <p:transition spd="slow">
    <p:wheel spokes="1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436" y="817418"/>
            <a:ext cx="9384402" cy="5611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0337221"/>
      </p:ext>
    </p:extLst>
  </p:cSld>
  <p:clrMapOvr>
    <a:masterClrMapping/>
  </p:clrMapOvr>
  <p:transition spd="slow">
    <p:wheel spokes="1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436" y="817418"/>
            <a:ext cx="9429477" cy="5624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5612957"/>
      </p:ext>
    </p:extLst>
  </p:cSld>
  <p:clrMapOvr>
    <a:masterClrMapping/>
  </p:clrMapOvr>
  <p:transition spd="slow">
    <p:wheel spokes="1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436" y="947703"/>
            <a:ext cx="9372244" cy="557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6905828"/>
      </p:ext>
    </p:extLst>
  </p:cSld>
  <p:clrMapOvr>
    <a:masterClrMapping/>
  </p:clrMapOvr>
  <p:transition spd="slow">
    <p:wheel spokes="1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436" y="942108"/>
            <a:ext cx="9321157" cy="5527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011678"/>
      </p:ext>
    </p:extLst>
  </p:cSld>
  <p:clrMapOvr>
    <a:masterClrMapping/>
  </p:clrMapOvr>
  <p:transition spd="slow">
    <p:wheel spokes="1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436" y="817418"/>
            <a:ext cx="9358829" cy="5582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0024375"/>
      </p:ext>
    </p:extLst>
  </p:cSld>
  <p:clrMapOvr>
    <a:masterClrMapping/>
  </p:clrMapOvr>
  <p:transition spd="slow">
    <p:wheel spokes="1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917" y="831273"/>
            <a:ext cx="9474763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8420316"/>
      </p:ext>
    </p:extLst>
  </p:cSld>
  <p:clrMapOvr>
    <a:masterClrMapping/>
  </p:clrMapOvr>
  <p:transition spd="slow">
    <p:wheel spokes="1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986" y="761998"/>
            <a:ext cx="9599389" cy="5712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7469027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FW-2  KABLOSUZ MANYETİK KONTAK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15439" y="1588068"/>
            <a:ext cx="760523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FW2  MAG</a:t>
            </a:r>
            <a:endParaRPr lang="tr-TR" sz="28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TAM DENETİMLİ DÜŞÜK PİL TÜKETİMİ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868 MHZ. ÇİFT YÖNLÜ HABERLEŞME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MODERN TASARIM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AÇIK ALANDA 150 MT ÇEKİM KAPASİTESİ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3 YILA KADAR PİL ÖMRÜ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ZONE KAPALI - AÇIK ANLIK  LED GÖSTERGESİ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KABLOLU ZONE BAĞLANTISI İÇİN KLAMENS GİRİŞİ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/>
              <a:t>1 ADET CR123A LİTYUM PİL İLE ÇALIŞIR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tr-TR" sz="2000" dirty="0"/>
          </a:p>
        </p:txBody>
      </p:sp>
      <p:pic>
        <p:nvPicPr>
          <p:cNvPr id="5122" name="Picture 2" descr="C:\Users\Teknik\Desktop\Adsız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0452" y="1471058"/>
            <a:ext cx="4410311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465807"/>
      </p:ext>
    </p:extLst>
  </p:cSld>
  <p:clrMapOvr>
    <a:masterClrMapping/>
  </p:clrMapOvr>
  <p:transition spd="slow">
    <p:wheel spokes="1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5436" y="-5541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EASY SERENITY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436" y="846820"/>
            <a:ext cx="9152381" cy="5720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8428092"/>
      </p:ext>
    </p:extLst>
  </p:cSld>
  <p:clrMapOvr>
    <a:masterClrMapping/>
  </p:clrMapOvr>
  <p:transition spd="slow">
    <p:wheel spokes="1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053475" y="-8312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MOBİL UYGULAMA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405" y="721076"/>
            <a:ext cx="8210273" cy="615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907492"/>
      </p:ext>
    </p:extLst>
  </p:cSld>
  <p:clrMapOvr>
    <a:masterClrMapping/>
  </p:clrMapOvr>
  <p:transition spd="slow">
    <p:wheel spokes="1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053475" y="-8312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MOBİL UYGULAMA</a:t>
            </a:r>
          </a:p>
        </p:txBody>
      </p:sp>
      <p:pic>
        <p:nvPicPr>
          <p:cNvPr id="1026" name="Picture 2" descr="C:\Users\Teknik\Desktop\Adsız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147" y="588010"/>
            <a:ext cx="8145463" cy="610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530437"/>
      </p:ext>
    </p:extLst>
  </p:cSld>
  <p:clrMapOvr>
    <a:masterClrMapping/>
  </p:clrMapOvr>
  <p:transition spd="slow">
    <p:wheel spokes="1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053475" y="-8312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MOBİL UYGULAMA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823" y="760613"/>
            <a:ext cx="8129849" cy="609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149076"/>
      </p:ext>
    </p:extLst>
  </p:cSld>
  <p:clrMapOvr>
    <a:masterClrMapping/>
  </p:clrMapOvr>
  <p:transition spd="slow">
    <p:wheel spokes="1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053475" y="-8312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MOBİL UYGULAMA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257" y="781393"/>
            <a:ext cx="8102143" cy="607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56110"/>
      </p:ext>
    </p:extLst>
  </p:cSld>
  <p:clrMapOvr>
    <a:masterClrMapping/>
  </p:clrMapOvr>
  <p:transition spd="slow">
    <p:wheel spokes="1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053475" y="-8312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MOBİL UYGULAMA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692" y="750218"/>
            <a:ext cx="8143709" cy="610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41976"/>
      </p:ext>
    </p:extLst>
  </p:cSld>
  <p:clrMapOvr>
    <a:masterClrMapping/>
  </p:clrMapOvr>
  <p:transition spd="slow">
    <p:wheel spokes="1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053475" y="-8312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MOBİL UYGULAMA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38" y="698266"/>
            <a:ext cx="8212979" cy="615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90643"/>
      </p:ext>
    </p:extLst>
  </p:cSld>
  <p:clrMapOvr>
    <a:masterClrMapping/>
  </p:clrMapOvr>
  <p:transition spd="slow">
    <p:wheel spokes="1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053475" y="-8312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MOBİL UYGULAMA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256" y="656700"/>
            <a:ext cx="8268399" cy="620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31937"/>
      </p:ext>
    </p:extLst>
  </p:cSld>
  <p:clrMapOvr>
    <a:masterClrMapping/>
  </p:clrMapOvr>
  <p:transition spd="slow">
    <p:wheel spokes="1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053475" y="-83128"/>
            <a:ext cx="9878291" cy="872836"/>
          </a:xfrm>
        </p:spPr>
        <p:txBody>
          <a:bodyPr>
            <a:noAutofit/>
          </a:bodyPr>
          <a:lstStyle/>
          <a:p>
            <a:pPr algn="l"/>
            <a:r>
              <a:rPr lang="tr-TR" sz="3800" dirty="0">
                <a:solidFill>
                  <a:schemeClr val="accent1">
                    <a:lumMod val="50000"/>
                  </a:schemeClr>
                </a:solidFill>
              </a:rPr>
              <a:t>SERENITY MOBİL UYGULAMA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110" y="635920"/>
            <a:ext cx="8296107" cy="622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925783"/>
      </p:ext>
    </p:extLst>
  </p:cSld>
  <p:clrMapOvr>
    <a:masterClrMapping/>
  </p:clrMapOvr>
  <p:transition spd="slow">
    <p:wheel spokes="1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2D6B051A-233A-4601-BB8A-9D4A92589F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63908" y="134483"/>
            <a:ext cx="4212236" cy="521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>
            <a:lvl1pPr algn="r">
              <a:lnSpc>
                <a:spcPct val="102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algn="r">
              <a:lnSpc>
                <a:spcPct val="102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algn="r">
              <a:lnSpc>
                <a:spcPct val="102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algn="r">
              <a:lnSpc>
                <a:spcPct val="102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algn="r">
              <a:lnSpc>
                <a:spcPct val="102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l" eaLnBrk="1" hangingPunct="1">
              <a:lnSpc>
                <a:spcPct val="100000"/>
              </a:lnSpc>
              <a:spcAft>
                <a:spcPct val="0"/>
              </a:spcAft>
            </a:pPr>
            <a:r>
              <a:rPr lang="tr-TR" altLang="tr-TR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EĞİTİM VİDEOLARI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F6AEBA3-5E73-4BBC-9090-751BB36E9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4893" y="656249"/>
            <a:ext cx="9541930" cy="119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>
            <a:lvl1pPr algn="r">
              <a:lnSpc>
                <a:spcPct val="102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algn="r">
              <a:lnSpc>
                <a:spcPct val="102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algn="r">
              <a:lnSpc>
                <a:spcPct val="102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algn="r">
              <a:lnSpc>
                <a:spcPct val="102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algn="r">
              <a:lnSpc>
                <a:spcPct val="102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l" eaLnBrk="1" hangingPunct="1">
              <a:lnSpc>
                <a:spcPct val="100000"/>
              </a:lnSpc>
              <a:spcAft>
                <a:spcPct val="0"/>
              </a:spcAft>
            </a:pPr>
            <a:r>
              <a:rPr lang="tr-TR" altLang="tr-TR" sz="2000" b="1" dirty="0">
                <a:solidFill>
                  <a:schemeClr val="accent2"/>
                </a:solidFill>
                <a:latin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www.elektromaks.com.tr</a:t>
            </a:r>
            <a:r>
              <a:rPr lang="tr-TR" altLang="tr-TR" sz="2000" b="1" dirty="0">
                <a:solidFill>
                  <a:srgbClr val="808080"/>
                </a:solidFill>
                <a:latin typeface="Arial" panose="020B0604020202020204" pitchFamily="34" charset="0"/>
              </a:rPr>
              <a:t> </a:t>
            </a:r>
            <a:r>
              <a:rPr lang="tr-TR" altLang="tr-TR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Sitemizden ve Youtube </a:t>
            </a:r>
            <a:r>
              <a:rPr lang="tr-TR" altLang="tr-TR" sz="2400" b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Elektromaks</a:t>
            </a:r>
            <a:r>
              <a:rPr lang="tr-TR" altLang="tr-TR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 Kanalımızdan Tüm Ürünlerin Tanıtım ve Kurulumlarını İçeren Eğitim Videolarını İzleyebilirsiniz.</a:t>
            </a:r>
            <a:endParaRPr lang="tr-TR" altLang="tr-TR" sz="18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9CAD3339-B156-47FB-BC2C-11176AF390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033" y="1930263"/>
            <a:ext cx="9500543" cy="478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512872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FW-2  KABLOSUZ NEO PIR DEDEKTÖRÜ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171" y="956310"/>
            <a:ext cx="2812030" cy="577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615439" y="1588068"/>
            <a:ext cx="733044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FW2  NEO PIR</a:t>
            </a:r>
            <a:endParaRPr lang="tr-TR" sz="28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TAM DENETİMLİ DÜŞÜK PİL TÜKETİMİ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868 MHZ. ÇİFT YÖNLÜ HABERLEŞME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APS (Otomatik güç tasarrufu ) işlevi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H-1.80-2.40  ARASI 12 MT. KAMPSAMA ALANI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AÇIK ALANDA 150 MT ÇEKİM KAPASİTESİ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3 YILA KADAR PİL ÖMRÜ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TANITIM VE ALARM DURUMUNDA LED GÖSTERGESİ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25 KG. KADAR PET BAĞIŞIKLIK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/>
              <a:t>1 ADET CR123A LİTYUM PİL İLE ÇALIŞIR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992523699"/>
      </p:ext>
    </p:extLst>
  </p:cSld>
  <p:clrMapOvr>
    <a:masterClrMapping/>
  </p:clrMapOvr>
  <p:transition spd="slow">
    <p:wheel spokes="1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267200" y="2916977"/>
            <a:ext cx="7592291" cy="1388534"/>
          </a:xfrm>
        </p:spPr>
        <p:txBody>
          <a:bodyPr>
            <a:normAutofit/>
          </a:bodyPr>
          <a:lstStyle/>
          <a:p>
            <a:r>
              <a:rPr lang="tr-TR" sz="2800" dirty="0" err="1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Crow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tr-TR" sz="2800" dirty="0" err="1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Serenity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 Eğitim Seminerimize Katıldığınız İçin </a:t>
            </a:r>
            <a:br>
              <a:rPr lang="tr-TR" sz="28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tr-TR" sz="28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Teşekkür Ederiz..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662" y="1325966"/>
            <a:ext cx="3142857" cy="1285714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7AE2446A-E7B6-49BD-9579-2FBF872DCC32}"/>
              </a:ext>
            </a:extLst>
          </p:cNvPr>
          <p:cNvSpPr txBox="1"/>
          <p:nvPr/>
        </p:nvSpPr>
        <p:spPr>
          <a:xfrm>
            <a:off x="4132290" y="4610808"/>
            <a:ext cx="900908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altLang="tr-TR" sz="2950" u="sng" dirty="0">
                <a:solidFill>
                  <a:srgbClr val="FF0000"/>
                </a:solidFill>
              </a:rPr>
              <a:t>İLETİŞİM İÇİN : </a:t>
            </a:r>
            <a:r>
              <a:rPr lang="tr-TR" altLang="tr-TR" sz="2950" u="sng" dirty="0">
                <a:solidFill>
                  <a:srgbClr val="002060"/>
                </a:solidFill>
              </a:rPr>
              <a:t>fatih.aytekin@elektromaks.com.tr</a:t>
            </a:r>
            <a:endParaRPr lang="tr-TR" sz="2950" dirty="0"/>
          </a:p>
        </p:txBody>
      </p:sp>
    </p:spTree>
    <p:extLst>
      <p:ext uri="{BB962C8B-B14F-4D97-AF65-F5344CB8AC3E}">
        <p14:creationId xmlns:p14="http://schemas.microsoft.com/office/powerpoint/2010/main" val="316892286"/>
      </p:ext>
    </p:extLst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FW-2  </a:t>
            </a:r>
            <a:r>
              <a:rPr lang="tr-TR" sz="3600">
                <a:solidFill>
                  <a:schemeClr val="accent1">
                    <a:lumMod val="50000"/>
                  </a:schemeClr>
                </a:solidFill>
              </a:rPr>
              <a:t>KABLOSUZ  </a:t>
            </a:r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PERDE PIR  DEDEKTÖRÜ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15439" y="1588068"/>
            <a:ext cx="760523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FW2  NEO-CRT</a:t>
            </a:r>
            <a:endParaRPr lang="tr-TR" sz="28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TAM DENETİMLİ DÜŞÜK PİL TÜKETİMİ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868 MHZ. ÇİFT YÖNLÜ HABERLEŞME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AYNA OPTİK SENSÖR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MODERN TASARIM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AÇIK ALANDA 150 MT ÇEKİM KAPASİTESİ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3 YILA KADAR PİL ÖMRÜ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H-1.80-2.40  ARASI 4-6 MT. VEYA 6-8 MT. KAMPSAMA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/>
              <a:t>1 ADET CR123A LİTYUM PİL İLE ÇALIŞIR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tr-TR" sz="2000" dirty="0"/>
          </a:p>
        </p:txBody>
      </p:sp>
      <p:pic>
        <p:nvPicPr>
          <p:cNvPr id="6146" name="Picture 2" descr="C:\Users\Teknik\Desktop\Adsız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453" y="1129064"/>
            <a:ext cx="4042927" cy="533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801258"/>
      </p:ext>
    </p:extLst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3709" y="0"/>
            <a:ext cx="9878291" cy="1259691"/>
          </a:xfrm>
        </p:spPr>
        <p:txBody>
          <a:bodyPr>
            <a:noAutofit/>
          </a:bodyPr>
          <a:lstStyle/>
          <a:p>
            <a:pPr algn="l"/>
            <a:r>
              <a:rPr lang="tr-TR" sz="3600" dirty="0">
                <a:solidFill>
                  <a:schemeClr val="accent1">
                    <a:lumMod val="50000"/>
                  </a:schemeClr>
                </a:solidFill>
              </a:rPr>
              <a:t>FW-2  KABLOSUZ SU BASKIN DEDEKTÖRÜ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2075" y="981206"/>
            <a:ext cx="3016567" cy="5704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615439" y="1588068"/>
            <a:ext cx="760523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FW2  FLOOD</a:t>
            </a:r>
            <a:endParaRPr lang="tr-TR" sz="28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TAM DENETİMLİ DÜŞÜK PİL TÜKETİMİ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868 MHZ. ÇİFT YÖNLÜ HABERLEŞME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DAHİLİ PROB KABLO İLE SU ALGILAMA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MODERN TASARIM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AÇIK ALANDA 150 MT ÇEKİM KAPASİTESİ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3 YILA KADAR PİL ÖMRÜ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ALARM DURUMUNDA LED GÖSTERGESİ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r-TR" sz="2000" dirty="0"/>
              <a:t>DAHİLİ BUZZER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000" dirty="0"/>
              <a:t>1 ADET CR123A LİTYUM PİL İLE ÇALIŞIR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4225071754"/>
      </p:ext>
    </p:extLst>
  </p:cSld>
  <p:clrMapOvr>
    <a:masterClrMapping/>
  </p:clrMapOvr>
  <p:transition spd="slow">
    <p:wheel spokes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ks">
  <a:themeElements>
    <a:clrScheme name="Paralaks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ks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TM03457496[[fn=Paralaks]]</Template>
  <TotalTime>2524</TotalTime>
  <Words>2091</Words>
  <Application>Microsoft Office PowerPoint</Application>
  <PresentationFormat>Geniş ekran</PresentationFormat>
  <Paragraphs>377</Paragraphs>
  <Slides>70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70</vt:i4>
      </vt:variant>
    </vt:vector>
  </HeadingPairs>
  <TitlesOfParts>
    <vt:vector size="78" baseType="lpstr">
      <vt:lpstr>Arial</vt:lpstr>
      <vt:lpstr>Bahnschrift SemiBold</vt:lpstr>
      <vt:lpstr>Calibri</vt:lpstr>
      <vt:lpstr>Corbel</vt:lpstr>
      <vt:lpstr>Franklin Gothic Demi</vt:lpstr>
      <vt:lpstr>Impact</vt:lpstr>
      <vt:lpstr>Times New Roman</vt:lpstr>
      <vt:lpstr>Paralaks</vt:lpstr>
      <vt:lpstr>PowerPoint Sunusu</vt:lpstr>
      <vt:lpstr>CROW SERENITY</vt:lpstr>
      <vt:lpstr>PowerPoint Sunusu</vt:lpstr>
      <vt:lpstr>SERENITY ÖZELLİKLER</vt:lpstr>
      <vt:lpstr>SERENITY ÇÖZÜMLER</vt:lpstr>
      <vt:lpstr>FW-2  KABLOSUZ MANYETİK KONTAK</vt:lpstr>
      <vt:lpstr>FW-2  KABLOSUZ NEO PIR DEDEKTÖRÜ</vt:lpstr>
      <vt:lpstr>FW-2  KABLOSUZ  PERDE PIR  DEDEKTÖRÜ</vt:lpstr>
      <vt:lpstr>FW-2  KABLOSUZ SU BASKIN DEDEKTÖRÜ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SERENITY PANEL KABLOSUZ KUMANDA TANITIMI</vt:lpstr>
      <vt:lpstr>SERENITY KABLOLU DEDEKTÖR BAĞLANTISI</vt:lpstr>
      <vt:lpstr>SERENİTY PANEL NETWORK VE SİM KART BAĞLANTISI</vt:lpstr>
      <vt:lpstr>SERENITY PANEL HIZLI PROGRAMLAMA İLK ADIM</vt:lpstr>
      <vt:lpstr>SERENITY PANEL SEÇENEKLERİ</vt:lpstr>
      <vt:lpstr>SERENITY PANEL HIZLI PROGRAMLAMA İLK ADIM</vt:lpstr>
      <vt:lpstr>SERENITY PANEL HIZLI PROGRAMLAMA İKİNCİ ADIM</vt:lpstr>
      <vt:lpstr>SERENITY PANEL RFID TAG İLE KURMA KAPAMA</vt:lpstr>
      <vt:lpstr>SERENITY PANEL KABLOSUZ PIR TANITIMI</vt:lpstr>
      <vt:lpstr>SERENITY PANEL KABLOSUZ PIR SERİ NUMARASI</vt:lpstr>
      <vt:lpstr>SERENITY PANEL KABLOSUZ M.K. TANITIMI</vt:lpstr>
      <vt:lpstr>SERENITY PANEL UZAK BAĞLANTI İCONLARI</vt:lpstr>
      <vt:lpstr>SERENITY PANEL UZAK BAĞLANTI CLOUD HESABI OLUŞTURMA</vt:lpstr>
      <vt:lpstr>SERENITY PANEL UZAK BAĞLANTI CLOUD İLE HESABA YENİ PANEL EKLEME</vt:lpstr>
      <vt:lpstr>SERENITY PANEL UZAK BAĞLANTI CLOUD İLE HESABA YENİ PANEL EKLEME</vt:lpstr>
      <vt:lpstr>SERENITY PANEL UZAK BAĞLANTI CLOUD İLE HESABA YENİ PANEL EKLEME</vt:lpstr>
      <vt:lpstr>SERENITY PANEL PC CLOUD BAĞLANTISI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 İZLEME VE KONTROL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EASY SERENITY PROGRAMLAMA ADIMLARI</vt:lpstr>
      <vt:lpstr>SERENITY MOBİL UYGULAMA</vt:lpstr>
      <vt:lpstr>SERENITY MOBİL UYGULAMA</vt:lpstr>
      <vt:lpstr>SERENITY MOBİL UYGULAMA</vt:lpstr>
      <vt:lpstr>SERENITY MOBİL UYGULAMA</vt:lpstr>
      <vt:lpstr>SERENITY MOBİL UYGULAMA</vt:lpstr>
      <vt:lpstr>SERENITY MOBİL UYGULAMA</vt:lpstr>
      <vt:lpstr>SERENITY MOBİL UYGULAMA</vt:lpstr>
      <vt:lpstr>SERENITY MOBİL UYGULAMA</vt:lpstr>
      <vt:lpstr>EĞİTİM VİDEOLARI</vt:lpstr>
      <vt:lpstr>PowerPoint Sunusu</vt:lpstr>
    </vt:vector>
  </TitlesOfParts>
  <Company>MoTuN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CROW SERENİTY</dc:title>
  <dc:creator>hakan sözeriyim</dc:creator>
  <cp:lastModifiedBy>ElektroTeknik-Fat!h</cp:lastModifiedBy>
  <cp:revision>181</cp:revision>
  <dcterms:created xsi:type="dcterms:W3CDTF">2018-01-22T09:01:57Z</dcterms:created>
  <dcterms:modified xsi:type="dcterms:W3CDTF">2022-03-29T15:44:28Z</dcterms:modified>
</cp:coreProperties>
</file>